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85" r:id="rId3"/>
    <p:sldId id="287" r:id="rId4"/>
    <p:sldId id="282" r:id="rId5"/>
    <p:sldId id="277" r:id="rId6"/>
    <p:sldId id="280" r:id="rId7"/>
    <p:sldId id="278" r:id="rId8"/>
    <p:sldId id="279" r:id="rId9"/>
    <p:sldId id="268" r:id="rId10"/>
    <p:sldId id="289" r:id="rId11"/>
    <p:sldId id="290" r:id="rId12"/>
    <p:sldId id="291" r:id="rId13"/>
    <p:sldId id="292" r:id="rId14"/>
    <p:sldId id="269" r:id="rId15"/>
    <p:sldId id="274" r:id="rId16"/>
    <p:sldId id="272" r:id="rId1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3967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9" autoAdjust="0"/>
    <p:restoredTop sz="94660"/>
  </p:normalViewPr>
  <p:slideViewPr>
    <p:cSldViewPr snapToGrid="0">
      <p:cViewPr varScale="1">
        <p:scale>
          <a:sx n="73" d="100"/>
          <a:sy n="73" d="100"/>
        </p:scale>
        <p:origin x="68" y="20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745DD5-6259-4736-9F67-C8A78042AE0A}" type="datetimeFigureOut">
              <a:rPr lang="zh-CN" altLang="en-US" smtClean="0"/>
              <a:t>2018/11/13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2196DC-998A-4F21-B173-3CAF83481E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7445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2196DC-998A-4F21-B173-3CAF83481EF6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239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2196DC-998A-4F21-B173-3CAF83481EF6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3504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2196DC-998A-4F21-B173-3CAF83481EF6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12280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B12795-6709-4F4B-B4AF-A914B3DADB55}" type="slidenum">
              <a:rPr lang="zh-CN" altLang="en-US" smtClean="0"/>
              <a:pPr>
                <a:defRPr/>
              </a:pPr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7787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980927"/>
            <a:ext cx="9144001" cy="1005254"/>
          </a:xfrm>
          <a:prstGeom prst="rect">
            <a:avLst/>
          </a:prstGeom>
        </p:spPr>
      </p:pic>
      <p:sp>
        <p:nvSpPr>
          <p:cNvPr id="8" name="标题 1"/>
          <p:cNvSpPr txBox="1">
            <a:spLocks/>
          </p:cNvSpPr>
          <p:nvPr userDrawn="1"/>
        </p:nvSpPr>
        <p:spPr bwMode="auto">
          <a:xfrm>
            <a:off x="0" y="1773238"/>
            <a:ext cx="9144000" cy="2259012"/>
          </a:xfrm>
          <a:prstGeom prst="rect">
            <a:avLst/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lvl="0"/>
            <a:br>
              <a:rPr lang="en-US" altLang="zh-CN" noProof="0"/>
            </a:br>
            <a:endParaRPr lang="zh-CN" alt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89705"/>
            <a:ext cx="7772400" cy="826077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240212"/>
            <a:ext cx="6858000" cy="103935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76AC-BA24-4CCF-8C24-DC310596D4B4}" type="datetimeFigureOut">
              <a:rPr lang="zh-CN" altLang="en-US" smtClean="0"/>
              <a:t>2018/11/13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ED1-841C-48C3-91BD-CE2D8119273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82" y="300213"/>
            <a:ext cx="1123951" cy="1112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486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76AC-BA24-4CCF-8C24-DC310596D4B4}" type="datetimeFigureOut">
              <a:rPr lang="zh-CN" altLang="en-US" smtClean="0"/>
              <a:t>2018/11/13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ED1-841C-48C3-91BD-CE2D811927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8958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76AC-BA24-4CCF-8C24-DC310596D4B4}" type="datetimeFigureOut">
              <a:rPr lang="zh-CN" altLang="en-US" smtClean="0"/>
              <a:t>2018/11/13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ED1-841C-48C3-91BD-CE2D811927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40755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76AC-BA24-4CCF-8C24-DC310596D4B4}" type="datetimeFigureOut">
              <a:rPr lang="zh-CN" altLang="en-US" smtClean="0"/>
              <a:t>2018/11/13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ED1-841C-48C3-91BD-CE2D811927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806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images.smh.com.au/2012/09/20/3649933/art-353-Smiley-300x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4214818"/>
            <a:ext cx="2037740" cy="2071702"/>
          </a:xfrm>
          <a:prstGeom prst="rect">
            <a:avLst/>
          </a:prstGeom>
          <a:noFill/>
        </p:spPr>
      </p:pic>
      <p:sp>
        <p:nvSpPr>
          <p:cNvPr id="8" name="标题 1"/>
          <p:cNvSpPr txBox="1">
            <a:spLocks/>
          </p:cNvSpPr>
          <p:nvPr/>
        </p:nvSpPr>
        <p:spPr bwMode="auto">
          <a:xfrm>
            <a:off x="0" y="1773238"/>
            <a:ext cx="9144000" cy="225901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lvl="0"/>
            <a:br>
              <a:rPr lang="en-US" altLang="zh-CN" noProof="0"/>
            </a:br>
            <a:endParaRPr lang="zh-CN" altLang="en-US" noProof="0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4348" y="2143116"/>
            <a:ext cx="7772400" cy="1362075"/>
          </a:xfrm>
        </p:spPr>
        <p:txBody>
          <a:bodyPr anchor="t"/>
          <a:lstStyle>
            <a:lvl1pPr algn="ctr">
              <a:defRPr sz="4000" b="1" cap="all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9" name="文本占位符 3"/>
          <p:cNvSpPr>
            <a:spLocks noGrp="1"/>
          </p:cNvSpPr>
          <p:nvPr>
            <p:ph type="body" sz="half" idx="2"/>
          </p:nvPr>
        </p:nvSpPr>
        <p:spPr>
          <a:xfrm>
            <a:off x="1571604" y="4357694"/>
            <a:ext cx="4857784" cy="804862"/>
          </a:xfrm>
        </p:spPr>
        <p:txBody>
          <a:bodyPr/>
          <a:lstStyle>
            <a:lvl1pPr marL="0" indent="0">
              <a:buNone/>
              <a:defRPr sz="280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73" y="300213"/>
            <a:ext cx="1123951" cy="1112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0502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>
            <a:spLocks/>
          </p:cNvSpPr>
          <p:nvPr userDrawn="1"/>
        </p:nvSpPr>
        <p:spPr bwMode="auto">
          <a:xfrm>
            <a:off x="0" y="0"/>
            <a:ext cx="8358214" cy="705563"/>
          </a:xfrm>
          <a:prstGeom prst="rect">
            <a:avLst/>
          </a:prstGeom>
          <a:solidFill>
            <a:schemeClr val="tx2"/>
          </a:solidFill>
          <a:ln w="38100">
            <a:noFill/>
            <a:miter lim="800000"/>
            <a:headEnd/>
            <a:tailEnd/>
          </a:ln>
        </p:spPr>
        <p:txBody>
          <a:bodyPr anchor="ctr"/>
          <a:lstStyle/>
          <a:p>
            <a:endParaRPr lang="zh-CN" altLang="en-US" sz="3200" b="1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01114" y="71414"/>
            <a:ext cx="571480" cy="57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571472" y="71438"/>
            <a:ext cx="7786742" cy="642918"/>
          </a:xfrm>
        </p:spPr>
        <p:txBody>
          <a:bodyPr/>
          <a:lstStyle>
            <a:lvl1pPr algn="l">
              <a:defRPr sz="32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pic>
        <p:nvPicPr>
          <p:cNvPr id="8" name="Picture 4" descr="http://geekpark-img.qiniudn.com/uploads/reading/seed/72b3a0b9e2040ae8bee324ae3fb42071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7700308" y="6143643"/>
            <a:ext cx="1443692" cy="7143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34609071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 txBox="1">
            <a:spLocks/>
          </p:cNvSpPr>
          <p:nvPr userDrawn="1"/>
        </p:nvSpPr>
        <p:spPr bwMode="auto">
          <a:xfrm>
            <a:off x="0" y="0"/>
            <a:ext cx="8120743" cy="705563"/>
          </a:xfrm>
          <a:prstGeom prst="rect">
            <a:avLst/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258050" cy="70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903514"/>
            <a:ext cx="7886700" cy="5273449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rgbClr val="002060"/>
                </a:solidFill>
              </a:defRPr>
            </a:lvl1pPr>
            <a:lvl2pPr marL="685800" indent="-228600">
              <a:lnSpc>
                <a:spcPct val="120000"/>
              </a:lnSpc>
              <a:buFont typeface="宋体" panose="02010600030101010101" pitchFamily="2" charset="-122"/>
              <a:buChar char="―"/>
              <a:defRPr>
                <a:solidFill>
                  <a:srgbClr val="002060"/>
                </a:solidFill>
              </a:defRPr>
            </a:lvl2pPr>
            <a:lvl3pPr>
              <a:lnSpc>
                <a:spcPct val="120000"/>
              </a:lnSpc>
              <a:defRPr>
                <a:solidFill>
                  <a:srgbClr val="002060"/>
                </a:solidFill>
              </a:defRPr>
            </a:lvl3pPr>
            <a:lvl4pPr marL="1600200" indent="-228600">
              <a:lnSpc>
                <a:spcPct val="120000"/>
              </a:lnSpc>
              <a:buFont typeface="Wingdings" panose="05000000000000000000" pitchFamily="2" charset="2"/>
              <a:buChar char="Ø"/>
              <a:defRPr>
                <a:solidFill>
                  <a:srgbClr val="002060"/>
                </a:solidFill>
              </a:defRPr>
            </a:lvl4pPr>
            <a:lvl5pPr>
              <a:lnSpc>
                <a:spcPct val="120000"/>
              </a:lnSpc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76AC-BA24-4CCF-8C24-DC310596D4B4}" type="datetimeFigureOut">
              <a:rPr lang="zh-CN" altLang="en-US" smtClean="0"/>
              <a:t>2018/11/13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ED1-841C-48C3-91BD-CE2D8119273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7"/>
          <a:stretch/>
        </p:blipFill>
        <p:spPr>
          <a:xfrm>
            <a:off x="8229600" y="35821"/>
            <a:ext cx="851807" cy="73505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769" y="5980927"/>
            <a:ext cx="4021015" cy="100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651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1"/>
          <p:cNvSpPr txBox="1">
            <a:spLocks/>
          </p:cNvSpPr>
          <p:nvPr userDrawn="1"/>
        </p:nvSpPr>
        <p:spPr bwMode="auto">
          <a:xfrm>
            <a:off x="0" y="1773238"/>
            <a:ext cx="9144000" cy="225901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lvl="0"/>
            <a:br>
              <a:rPr lang="en-US" altLang="zh-CN" noProof="0"/>
            </a:br>
            <a:endParaRPr lang="zh-CN" alt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89705"/>
            <a:ext cx="7772400" cy="826077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240212"/>
            <a:ext cx="6858000" cy="103935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76AC-BA24-4CCF-8C24-DC310596D4B4}" type="datetimeFigureOut">
              <a:rPr lang="zh-CN" altLang="en-US" smtClean="0"/>
              <a:t>2018/11/13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ED1-841C-48C3-91BD-CE2D8119273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00213"/>
            <a:ext cx="1123951" cy="1112712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1809751" y="385991"/>
            <a:ext cx="6340197" cy="9411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en-US" sz="2400" b="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先进计算机应用技术”教育部工程研究中心</a:t>
            </a:r>
            <a:endParaRPr lang="en-US" altLang="zh-CN" sz="2400" b="0" dirty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2400" b="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</a:t>
            </a:r>
            <a:r>
              <a:rPr lang="zh-CN" altLang="en-US" sz="2400" b="0" baseline="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北京航空航天大学计算机学院</a:t>
            </a:r>
            <a:endParaRPr lang="zh-CN" altLang="en-US" sz="2400" b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928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76AC-BA24-4CCF-8C24-DC310596D4B4}" type="datetimeFigureOut">
              <a:rPr lang="zh-CN" altLang="en-US" smtClean="0"/>
              <a:t>2018/11/13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ED1-841C-48C3-91BD-CE2D811927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1689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1"/>
          <p:cNvSpPr txBox="1">
            <a:spLocks/>
          </p:cNvSpPr>
          <p:nvPr userDrawn="1"/>
        </p:nvSpPr>
        <p:spPr bwMode="auto">
          <a:xfrm>
            <a:off x="0" y="0"/>
            <a:ext cx="8120743" cy="705563"/>
          </a:xfrm>
          <a:prstGeom prst="rect">
            <a:avLst/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lvl="0"/>
            <a:endParaRPr lang="zh-CN" altLang="en-US" dirty="0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7"/>
          <a:stretch/>
        </p:blipFill>
        <p:spPr>
          <a:xfrm>
            <a:off x="8229600" y="35821"/>
            <a:ext cx="851807" cy="73505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769" y="5980927"/>
            <a:ext cx="4021015" cy="100525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929640"/>
            <a:ext cx="3886200" cy="5247323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altLang="zh-CN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929640"/>
            <a:ext cx="3886200" cy="5247323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76AC-BA24-4CCF-8C24-DC310596D4B4}" type="datetimeFigureOut">
              <a:rPr lang="zh-CN" altLang="en-US" smtClean="0"/>
              <a:t>2018/11/13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ED1-841C-48C3-91BD-CE2D8119273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258050" cy="70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472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76AC-BA24-4CCF-8C24-DC310596D4B4}" type="datetimeFigureOut">
              <a:rPr lang="zh-CN" altLang="en-US" smtClean="0"/>
              <a:t>2018/11/13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ED1-841C-48C3-91BD-CE2D811927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4483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76AC-BA24-4CCF-8C24-DC310596D4B4}" type="datetimeFigureOut">
              <a:rPr lang="zh-CN" altLang="en-US" smtClean="0"/>
              <a:t>2018/11/13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ED1-841C-48C3-91BD-CE2D8119273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标题 1"/>
          <p:cNvSpPr txBox="1">
            <a:spLocks/>
          </p:cNvSpPr>
          <p:nvPr userDrawn="1"/>
        </p:nvSpPr>
        <p:spPr bwMode="auto">
          <a:xfrm>
            <a:off x="0" y="0"/>
            <a:ext cx="8120743" cy="705563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628650" y="0"/>
            <a:ext cx="7258050" cy="70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7"/>
          <a:stretch/>
        </p:blipFill>
        <p:spPr>
          <a:xfrm>
            <a:off x="8262257" y="0"/>
            <a:ext cx="794656" cy="70556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980927"/>
            <a:ext cx="9144001" cy="100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228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76AC-BA24-4CCF-8C24-DC310596D4B4}" type="datetimeFigureOut">
              <a:rPr lang="zh-CN" altLang="en-US" smtClean="0"/>
              <a:t>2018/11/13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ED1-841C-48C3-91BD-CE2D811927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3874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D76AC-BA24-4CCF-8C24-DC310596D4B4}" type="datetimeFigureOut">
              <a:rPr lang="zh-CN" altLang="en-US" smtClean="0"/>
              <a:t>2018/11/13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4BED1-841C-48C3-91BD-CE2D811927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840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D76AC-BA24-4CCF-8C24-DC310596D4B4}" type="datetimeFigureOut">
              <a:rPr lang="zh-CN" altLang="en-US" smtClean="0"/>
              <a:t>2018/11/13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4BED1-841C-48C3-91BD-CE2D811927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9929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73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5" r:id="rId13"/>
    <p:sldLayoutId id="214748367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anose="02020603050405020304" pitchFamily="18" charset="0"/>
          <a:ea typeface="微软雅黑" panose="020B0503020204020204" pitchFamily="34" charset="-122"/>
          <a:cs typeface="Times New Roman" panose="02020603050405020304" pitchFamily="18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微软雅黑" panose="020B0503020204020204" pitchFamily="34" charset="-122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微软雅黑" panose="020B0503020204020204" pitchFamily="34" charset="-122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微软雅黑" panose="020B0503020204020204" pitchFamily="34" charset="-122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微软雅黑" panose="020B0503020204020204" pitchFamily="34" charset="-122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anose="02020603050405020304" pitchFamily="18" charset="0"/>
          <a:ea typeface="微软雅黑" panose="020B0503020204020204" pitchFamily="34" charset="-122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2.png"/><Relationship Id="rId10" Type="http://schemas.openxmlformats.org/officeDocument/2006/relationships/image" Target="../media/image42.png"/><Relationship Id="rId4" Type="http://schemas.openxmlformats.org/officeDocument/2006/relationships/image" Target="../media/image37.png"/><Relationship Id="rId9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gscity.com/" TargetMode="External"/><Relationship Id="rId2" Type="http://schemas.openxmlformats.org/officeDocument/2006/relationships/hyperlink" Target="mailto:fengkai@buaa.edu.cn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ctrTitle"/>
          </p:nvPr>
        </p:nvSpPr>
        <p:spPr>
          <a:xfrm>
            <a:off x="0" y="2333820"/>
            <a:ext cx="9144000" cy="1111844"/>
          </a:xfrm>
        </p:spPr>
        <p:txBody>
          <a:bodyPr>
            <a:noAutofit/>
          </a:bodyPr>
          <a:lstStyle/>
          <a:p>
            <a:r>
              <a:rPr lang="en-US" altLang="zh-CN" dirty="0"/>
              <a:t>SVM-based Deep Stacking Networks</a:t>
            </a:r>
            <a:endParaRPr lang="zh-CN" altLang="en-US" sz="3600" dirty="0"/>
          </a:p>
        </p:txBody>
      </p:sp>
      <p:sp>
        <p:nvSpPr>
          <p:cNvPr id="7" name="副标题 6"/>
          <p:cNvSpPr>
            <a:spLocks noGrp="1"/>
          </p:cNvSpPr>
          <p:nvPr>
            <p:ph type="subTitle" idx="1"/>
          </p:nvPr>
        </p:nvSpPr>
        <p:spPr>
          <a:xfrm>
            <a:off x="0" y="4550918"/>
            <a:ext cx="9144000" cy="148065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 dirty="0"/>
              <a:t>Jingyuan Wang, Kai Feng and </a:t>
            </a:r>
            <a:r>
              <a:rPr lang="en-US" altLang="zh-CN" sz="2000" dirty="0" err="1"/>
              <a:t>Junjie</a:t>
            </a:r>
            <a:r>
              <a:rPr lang="en-US" altLang="zh-CN" sz="2000" dirty="0"/>
              <a:t> Wu</a:t>
            </a:r>
            <a:endParaRPr lang="en-US" altLang="zh-CN" sz="1000" dirty="0"/>
          </a:p>
          <a:p>
            <a:pPr>
              <a:lnSpc>
                <a:spcPct val="120000"/>
              </a:lnSpc>
            </a:pPr>
            <a:endParaRPr lang="en-US" altLang="zh-CN" sz="900" dirty="0"/>
          </a:p>
          <a:p>
            <a:pPr>
              <a:lnSpc>
                <a:spcPct val="120000"/>
              </a:lnSpc>
            </a:pPr>
            <a:endParaRPr lang="en-US" altLang="zh-CN" sz="900" dirty="0"/>
          </a:p>
          <a:p>
            <a:pPr>
              <a:lnSpc>
                <a:spcPct val="120000"/>
              </a:lnSpc>
            </a:pPr>
            <a:r>
              <a:rPr lang="en-US" altLang="zh-CN" sz="1800" dirty="0" err="1"/>
              <a:t>Beihang</a:t>
            </a:r>
            <a:r>
              <a:rPr lang="en-US" altLang="zh-CN" sz="1800" dirty="0"/>
              <a:t> University, Beijing, China  </a:t>
            </a:r>
            <a:endParaRPr lang="zh-CN" altLang="en-US" sz="1800" dirty="0"/>
          </a:p>
        </p:txBody>
      </p:sp>
      <p:sp>
        <p:nvSpPr>
          <p:cNvPr id="9" name="矩形 8"/>
          <p:cNvSpPr/>
          <p:nvPr/>
        </p:nvSpPr>
        <p:spPr>
          <a:xfrm>
            <a:off x="1507926" y="471436"/>
            <a:ext cx="580292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Thirty-Third AAAI Conference on Artificial Intelligence Honolulu, Hawaii, USA.  January 27–February 1, 2019</a:t>
            </a:r>
            <a:endParaRPr lang="zh-CN" altLang="en-US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BBE4BEA6-3968-4DFA-BBA6-A42180F910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0848" y="205117"/>
            <a:ext cx="1729491" cy="138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002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Model Properties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内容占位符 11">
                <a:extLst>
                  <a:ext uri="{FF2B5EF4-FFF2-40B4-BE49-F238E27FC236}">
                    <a16:creationId xmlns:a16="http://schemas.microsoft.com/office/drawing/2014/main" id="{B9522C88-3655-489B-B273-C43F3F481A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52449" y="1268523"/>
                <a:ext cx="4482614" cy="5273449"/>
              </a:xfrm>
            </p:spPr>
            <p:txBody>
              <a:bodyPr/>
              <a:lstStyle/>
              <a:p>
                <a:pPr algn="just"/>
                <a:r>
                  <a:rPr lang="en-US" altLang="zh-CN" sz="2000" b="1" dirty="0"/>
                  <a:t>Universal approximation: </a:t>
                </a:r>
                <a:r>
                  <a:rPr lang="en-US" altLang="zh-CN" sz="2000" dirty="0"/>
                  <a:t>activation function in SVM-DSN is bounded and non-constant (</a:t>
                </a:r>
                <a:r>
                  <a:rPr lang="en-US" altLang="zh-CN" sz="2000" dirty="0" err="1"/>
                  <a:t>Hornik</a:t>
                </a:r>
                <a:r>
                  <a:rPr lang="en-US" altLang="zh-CN" sz="2000" dirty="0"/>
                  <a:t> 1991).</a:t>
                </a:r>
              </a:p>
              <a:p>
                <a:pPr algn="just"/>
                <a:endParaRPr lang="en-US" altLang="zh-CN" sz="1000" dirty="0"/>
              </a:p>
              <a:p>
                <a:pPr algn="just"/>
                <a:r>
                  <a:rPr lang="en-US" altLang="zh-CN" sz="2000" b="1" dirty="0"/>
                  <a:t>Block level parallelization: </a:t>
                </a:r>
                <a:r>
                  <a:rPr lang="en-US" altLang="zh-CN" sz="2000" dirty="0"/>
                  <a:t>For a DSN with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altLang="zh-CN" sz="2000" dirty="0">
                    <a:solidFill>
                      <a:schemeClr val="tx1"/>
                    </a:solidFill>
                  </a:rPr>
                  <a:t> </a:t>
                </a:r>
                <a:r>
                  <a:rPr lang="en-US" altLang="zh-CN" sz="2000" dirty="0"/>
                  <a:t>blocks, the training of blocks could be deployed over 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altLang="zh-CN" sz="2000" dirty="0"/>
                  <a:t> processing units.</a:t>
                </a:r>
              </a:p>
              <a:p>
                <a:pPr algn="just"/>
                <a:endParaRPr lang="en-US" altLang="zh-CN" sz="1000" dirty="0"/>
              </a:p>
              <a:p>
                <a:pPr algn="just"/>
                <a:r>
                  <a:rPr lang="en-US" altLang="zh-CN" sz="2000" b="1" dirty="0"/>
                  <a:t>Parallelable training of SVM: </a:t>
                </a:r>
                <a:r>
                  <a:rPr lang="en-US" altLang="zh-CN" sz="2000" dirty="0"/>
                  <a:t>Using Parallel Support Vector Machines (Graf et al. 2005)</a:t>
                </a:r>
              </a:p>
              <a:p>
                <a:pPr algn="just"/>
                <a:endParaRPr lang="en-US" altLang="zh-CN" dirty="0"/>
              </a:p>
              <a:p>
                <a:pPr algn="just"/>
                <a:endParaRPr lang="en-US" altLang="zh-CN" dirty="0"/>
              </a:p>
              <a:p>
                <a:pPr algn="just"/>
                <a:endParaRPr lang="en-US" altLang="zh-CN" dirty="0"/>
              </a:p>
              <a:p>
                <a:pPr algn="just"/>
                <a:endParaRPr lang="zh-CN" altLang="en-US" sz="2400" dirty="0"/>
              </a:p>
            </p:txBody>
          </p:sp>
        </mc:Choice>
        <mc:Fallback xmlns="">
          <p:sp>
            <p:nvSpPr>
              <p:cNvPr id="12" name="内容占位符 11">
                <a:extLst>
                  <a:ext uri="{FF2B5EF4-FFF2-40B4-BE49-F238E27FC236}">
                    <a16:creationId xmlns:a16="http://schemas.microsoft.com/office/drawing/2014/main" id="{B9522C88-3655-489B-B273-C43F3F481A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2449" y="1268523"/>
                <a:ext cx="4482614" cy="5273449"/>
              </a:xfrm>
              <a:blipFill>
                <a:blip r:embed="rId2"/>
                <a:stretch>
                  <a:fillRect l="-1224" r="-13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图片 2">
            <a:extLst>
              <a:ext uri="{FF2B5EF4-FFF2-40B4-BE49-F238E27FC236}">
                <a16:creationId xmlns:a16="http://schemas.microsoft.com/office/drawing/2014/main" id="{F9EED9A1-9FE2-4906-87B0-921A772D97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1582" y="1487732"/>
            <a:ext cx="3467833" cy="99578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3F6B894-763E-4FE8-BDED-B82FBFA079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5063" y="3661264"/>
            <a:ext cx="4120871" cy="218269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CEE716CE-4A75-453F-897D-C9E07C59FE0B}"/>
              </a:ext>
            </a:extLst>
          </p:cNvPr>
          <p:cNvSpPr txBox="1"/>
          <p:nvPr/>
        </p:nvSpPr>
        <p:spPr>
          <a:xfrm>
            <a:off x="5462222" y="5773594"/>
            <a:ext cx="3019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illustration of the Parallel Support Vector Machines (Graf et al 2005)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864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Model Properties</a:t>
            </a:r>
            <a:endParaRPr lang="zh-CN" altLang="en-US" dirty="0"/>
          </a:p>
        </p:txBody>
      </p:sp>
      <p:sp>
        <p:nvSpPr>
          <p:cNvPr id="12" name="内容占位符 11">
            <a:extLst>
              <a:ext uri="{FF2B5EF4-FFF2-40B4-BE49-F238E27FC236}">
                <a16:creationId xmlns:a16="http://schemas.microsoft.com/office/drawing/2014/main" id="{B9522C88-3655-489B-B273-C43F3F481A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002" y="1045785"/>
            <a:ext cx="7747489" cy="2383216"/>
          </a:xfrm>
        </p:spPr>
        <p:txBody>
          <a:bodyPr/>
          <a:lstStyle/>
          <a:p>
            <a:pPr algn="just"/>
            <a:r>
              <a:rPr lang="en-US" altLang="zh-CN" sz="2000" b="1" dirty="0"/>
              <a:t>Anti-saturation: </a:t>
            </a:r>
            <a:r>
              <a:rPr lang="en-US" altLang="zh-CN" sz="2000" dirty="0"/>
              <a:t>the partial derivative for a neuron.</a:t>
            </a:r>
          </a:p>
          <a:p>
            <a:pPr algn="just"/>
            <a:endParaRPr lang="en-US" altLang="zh-CN" sz="2000" dirty="0"/>
          </a:p>
          <a:p>
            <a:pPr marL="0" indent="0" algn="just">
              <a:buNone/>
            </a:pPr>
            <a:endParaRPr lang="en-US" altLang="zh-CN" sz="2000" dirty="0"/>
          </a:p>
          <a:p>
            <a:pPr marL="0" indent="0" algn="just">
              <a:buNone/>
            </a:pPr>
            <a:r>
              <a:rPr lang="en-US" altLang="zh-CN" sz="2000" dirty="0"/>
              <a:t>For common activation function like sigmoid and </a:t>
            </a:r>
            <a:r>
              <a:rPr lang="en-US" altLang="zh-CN" sz="2000" dirty="0" err="1"/>
              <a:t>ReLU</a:t>
            </a:r>
            <a:r>
              <a:rPr lang="en-US" altLang="zh-CN" sz="2000" dirty="0"/>
              <a:t>,                 can be 0 or near 0 even if there is still much room for the optimization of     .</a:t>
            </a:r>
          </a:p>
          <a:p>
            <a:pPr algn="just"/>
            <a:endParaRPr lang="zh-CN" altLang="en-US" sz="2400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134F24D-3455-48AD-A40C-32236C35CD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393" y="1658083"/>
            <a:ext cx="5890115" cy="67187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42E655C-B50E-4298-9C87-C39B5BBC3F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2712" y="2562007"/>
            <a:ext cx="1003365" cy="35998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37FC0F0-923F-40D2-9A44-297A960799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4508" y="3053188"/>
            <a:ext cx="263769" cy="20170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4467700-24B9-4F5C-B52E-697B2C9B34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1002" y="3816119"/>
            <a:ext cx="3661742" cy="132654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5399175-C8BA-433D-911B-07D4E3FBEB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07155" y="3597862"/>
            <a:ext cx="683601" cy="24414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B0762304-E589-4332-BD40-D7D9B734DA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84730" y="3840491"/>
            <a:ext cx="1297491" cy="27606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96D8F158-DF56-4B83-9A0B-B63DB623E2D6}"/>
                  </a:ext>
                </a:extLst>
              </p:cNvPr>
              <p:cNvSpPr/>
              <p:nvPr/>
            </p:nvSpPr>
            <p:spPr>
              <a:xfrm>
                <a:off x="529002" y="3516857"/>
                <a:ext cx="4572000" cy="92333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/>
                <a:r>
                  <a:rPr lang="en-US" altLang="zh-CN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the BLT of SVM-DSN,             is calculated recursively, </a:t>
                </a:r>
                <a:r>
                  <a:rPr lang="en-US" altLang="zh-CN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unless </a:t>
                </a:r>
                <a:r>
                  <a:rPr lang="en-US" altLang="zh-CN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for all          , the base-SVM in layer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US" altLang="zh-CN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would not be saturated.</a:t>
                </a:r>
              </a:p>
            </p:txBody>
          </p:sp>
        </mc:Choice>
        <mc:Fallback xmlns="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96D8F158-DF56-4B83-9A0B-B63DB623E2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002" y="3516857"/>
                <a:ext cx="4572000" cy="923330"/>
              </a:xfrm>
              <a:prstGeom prst="rect">
                <a:avLst/>
              </a:prstGeom>
              <a:blipFill>
                <a:blip r:embed="rId8"/>
                <a:stretch>
                  <a:fillRect l="-1200" t="-3974" r="-2267" b="-99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图片 15">
            <a:extLst>
              <a:ext uri="{FF2B5EF4-FFF2-40B4-BE49-F238E27FC236}">
                <a16:creationId xmlns:a16="http://schemas.microsoft.com/office/drawing/2014/main" id="{0A5344E2-DA4B-4325-B35A-1F9B1E21E80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22341" y="3882695"/>
            <a:ext cx="499318" cy="2338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4546629B-40DF-46A3-880B-F1F794FD0D31}"/>
                  </a:ext>
                </a:extLst>
              </p:cNvPr>
              <p:cNvSpPr/>
              <p:nvPr/>
            </p:nvSpPr>
            <p:spPr>
              <a:xfrm>
                <a:off x="529001" y="4763821"/>
                <a:ext cx="4572001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altLang="zh-CN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example             but               . The BLT can update using that sample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altLang="zh-CN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but the BP algorithm can not, because                    .</a:t>
                </a:r>
              </a:p>
            </p:txBody>
          </p:sp>
        </mc:Choice>
        <mc:Fallback xmlns="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4546629B-40DF-46A3-880B-F1F794FD0D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001" y="4763821"/>
                <a:ext cx="4572001" cy="923330"/>
              </a:xfrm>
              <a:prstGeom prst="rect">
                <a:avLst/>
              </a:prstGeom>
              <a:blipFill>
                <a:blip r:embed="rId10"/>
                <a:stretch>
                  <a:fillRect l="-1200" t="-3289" r="-1067" b="-92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图片 17">
            <a:extLst>
              <a:ext uri="{FF2B5EF4-FFF2-40B4-BE49-F238E27FC236}">
                <a16:creationId xmlns:a16="http://schemas.microsoft.com/office/drawing/2014/main" id="{F02AD963-387D-419F-B14B-E7C2AB40ADD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96378" y="4836165"/>
            <a:ext cx="674438" cy="25751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D09C6E8B-2AAF-4CD6-9D6F-22CAFEF68A9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56036" y="4843162"/>
            <a:ext cx="827958" cy="24351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04DAD13E-C798-4991-8253-644758B9E35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07156" y="5410313"/>
            <a:ext cx="1065386" cy="24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3608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Model Properties</a:t>
            </a:r>
            <a:endParaRPr lang="zh-CN" altLang="en-US" dirty="0"/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6747722-F634-4ECE-B4B1-74B89F5085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b="1" dirty="0"/>
              <a:t>Interpretation</a:t>
            </a:r>
            <a:r>
              <a:rPr lang="en-US" altLang="zh-CN" dirty="0"/>
              <a:t>: average confidence</a:t>
            </a:r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The change of “classifying plane” maps illustrate the feature extract process.</a:t>
            </a:r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D94B0684-3E3A-4AA2-90A2-6730ACD6E8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2204307"/>
            <a:ext cx="8276943" cy="232844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03F9359-0349-4533-88AF-F49A7441E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3638" y="-1376"/>
            <a:ext cx="2550362" cy="2007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72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Experiments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314324" y="853948"/>
                <a:ext cx="8074764" cy="5695707"/>
              </a:xfrm>
            </p:spPr>
            <p:txBody>
              <a:bodyPr>
                <a:noAutofit/>
              </a:bodyPr>
              <a:lstStyle/>
              <a:p>
                <a:r>
                  <a:rPr lang="en-US" altLang="zh-CN" dirty="0"/>
                  <a:t>Experiments setup</a:t>
                </a:r>
              </a:p>
              <a:p>
                <a:pPr lvl="1" algn="just"/>
                <a:r>
                  <a:rPr lang="en-US" altLang="zh-CN" b="1" dirty="0"/>
                  <a:t>Data set: </a:t>
                </a:r>
                <a:r>
                  <a:rPr lang="en-US" altLang="zh-CN" dirty="0"/>
                  <a:t>MNIST (</a:t>
                </a:r>
                <a:r>
                  <a:rPr lang="en-US" altLang="zh-CN" dirty="0" err="1"/>
                  <a:t>LeCun</a:t>
                </a:r>
                <a:r>
                  <a:rPr lang="en-US" altLang="zh-CN" dirty="0"/>
                  <a:t> et al. 1998) and IMDB sentiment classification data set (Mass rt al. 2011).</a:t>
                </a:r>
              </a:p>
              <a:p>
                <a:pPr lvl="1" algn="just"/>
                <a:r>
                  <a:rPr lang="en-US" altLang="zh-CN" b="1" dirty="0"/>
                  <a:t>Sample number:</a:t>
                </a:r>
                <a:r>
                  <a:rPr lang="en-US" altLang="zh-CN" dirty="0"/>
                  <a:t> MNIST: 28 </a:t>
                </a:r>
                <a14:m>
                  <m:oMath xmlns:m="http://schemas.openxmlformats.org/officeDocument/2006/math">
                    <m:r>
                      <a:rPr lang="en-US" altLang="zh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dirty="0"/>
                  <a:t> 28, 60000 for training and validation, 10000 for testing; IMDB: 25000 for training and 25000 for testing.</a:t>
                </a:r>
              </a:p>
              <a:p>
                <a:pPr lvl="1" algn="just"/>
                <a:r>
                  <a:rPr lang="en-US" altLang="zh-CN" b="1" dirty="0"/>
                  <a:t>Network structure:</a:t>
                </a:r>
                <a:r>
                  <a:rPr lang="en-US" altLang="zh-CN" dirty="0"/>
                  <a:t> 3-layer SVM-DSN, 200 base –SVMs per hidden layer; CNN feature extractor with SVM-DSN; 5-layer SVM-DSN, 1024-1024-512-256.</a:t>
                </a:r>
              </a:p>
              <a:p>
                <a:pPr lvl="1" algn="just"/>
                <a:r>
                  <a:rPr lang="en-US" altLang="zh-CN" b="1" dirty="0"/>
                  <a:t>Purpose: </a:t>
                </a:r>
                <a:r>
                  <a:rPr lang="en-US" altLang="zh-CN" dirty="0"/>
                  <a:t>we use the second model to illustrate the compatibility of SVM-DSN with CNN feature extractor, the third to compare with ensemble models.</a:t>
                </a:r>
              </a:p>
            </p:txBody>
          </p:sp>
        </mc:Choice>
        <mc:Fallback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4324" y="853948"/>
                <a:ext cx="8074764" cy="5695707"/>
              </a:xfrm>
              <a:blipFill>
                <a:blip r:embed="rId2"/>
                <a:stretch>
                  <a:fillRect l="-1360" t="-321" r="-1208" b="-17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5205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Experiments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03514"/>
            <a:ext cx="7886700" cy="1733360"/>
          </a:xfrm>
        </p:spPr>
        <p:txBody>
          <a:bodyPr>
            <a:normAutofit/>
          </a:bodyPr>
          <a:lstStyle/>
          <a:p>
            <a:r>
              <a:rPr lang="en-US" altLang="zh-CN" dirty="0"/>
              <a:t>Result on MINST </a:t>
            </a:r>
            <a:endParaRPr lang="zh-CN" altLang="en-US" dirty="0"/>
          </a:p>
        </p:txBody>
      </p:sp>
      <p:sp>
        <p:nvSpPr>
          <p:cNvPr id="9" name="内容占位符 2">
            <a:extLst>
              <a:ext uri="{FF2B5EF4-FFF2-40B4-BE49-F238E27FC236}">
                <a16:creationId xmlns:a16="http://schemas.microsoft.com/office/drawing/2014/main" id="{2256FA89-3429-48CF-ABD0-5EDB684C7230}"/>
              </a:ext>
            </a:extLst>
          </p:cNvPr>
          <p:cNvSpPr txBox="1">
            <a:spLocks/>
          </p:cNvSpPr>
          <p:nvPr/>
        </p:nvSpPr>
        <p:spPr>
          <a:xfrm>
            <a:off x="435359" y="4045984"/>
            <a:ext cx="4136641" cy="173336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宋体" panose="02010600030101010101" pitchFamily="2" charset="-122"/>
              <a:buChar char="―"/>
              <a:defRPr sz="2400" kern="120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The general scenario</a:t>
            </a:r>
          </a:p>
          <a:p>
            <a:pPr lvl="1"/>
            <a:r>
              <a:rPr lang="en-US" altLang="zh-CN" dirty="0"/>
              <a:t>stacking method in </a:t>
            </a:r>
          </a:p>
          <a:p>
            <a:pPr marL="457200" lvl="1" indent="0">
              <a:buNone/>
            </a:pPr>
            <a:r>
              <a:rPr lang="en-US" altLang="zh-CN" dirty="0"/>
              <a:t>(</a:t>
            </a:r>
            <a:r>
              <a:rPr lang="en-US" altLang="zh-CN" dirty="0" err="1"/>
              <a:t>Perlich</a:t>
            </a:r>
            <a:r>
              <a:rPr lang="en-US" altLang="zh-CN" dirty="0"/>
              <a:t> and </a:t>
            </a:r>
            <a:r>
              <a:rPr lang="en-US" altLang="zh-CN" dirty="0" err="1"/>
              <a:t>Swirszcz</a:t>
            </a:r>
            <a:r>
              <a:rPr lang="en-US" altLang="zh-CN" dirty="0"/>
              <a:t> 2011)</a:t>
            </a:r>
          </a:p>
          <a:p>
            <a:pPr marL="457200" lvl="1" indent="0">
              <a:buNone/>
            </a:pPr>
            <a:r>
              <a:rPr lang="en-US" altLang="zh-CN" dirty="0"/>
              <a:t>is used.</a:t>
            </a:r>
            <a:endParaRPr lang="zh-CN" altLang="en-US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E6A3D536-378D-4AF5-A582-C2190ED80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89454"/>
            <a:ext cx="9144000" cy="239096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286A2A9A-90EE-4689-9E83-21E4FEC499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7813" y="3664570"/>
            <a:ext cx="4051581" cy="2917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3831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Conclusions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43586" y="797186"/>
            <a:ext cx="7886700" cy="5880058"/>
          </a:xfrm>
        </p:spPr>
        <p:txBody>
          <a:bodyPr>
            <a:normAutofit/>
          </a:bodyPr>
          <a:lstStyle/>
          <a:p>
            <a:pPr algn="just"/>
            <a:r>
              <a:rPr lang="en-US" altLang="zh-CN" dirty="0"/>
              <a:t>In this paper, we rethink the build of deep network, and present a novel model SVM-DSN.</a:t>
            </a:r>
          </a:p>
          <a:p>
            <a:pPr algn="just"/>
            <a:r>
              <a:rPr lang="en-US" altLang="zh-CN" dirty="0"/>
              <a:t>It can take the advantage of both SVM and DSN: the good mathematical property from SVM and flexible structure from DSN.</a:t>
            </a:r>
          </a:p>
          <a:p>
            <a:pPr algn="just"/>
            <a:r>
              <a:rPr lang="en-US" altLang="zh-CN" dirty="0"/>
              <a:t>As showed in our paper, SVM-DSN has many advantageous properties including optimization and anti-saturation.</a:t>
            </a:r>
          </a:p>
          <a:p>
            <a:pPr algn="just"/>
            <a:r>
              <a:rPr lang="en-US" altLang="zh-CN" dirty="0"/>
              <a:t>The results showed that SVM-DSN is a competitive compare with tradition methods in </a:t>
            </a:r>
            <a:r>
              <a:rPr lang="en-US" altLang="zh-CN"/>
              <a:t>various scenarios.</a:t>
            </a:r>
            <a:endParaRPr lang="en-US" altLang="zh-CN" dirty="0"/>
          </a:p>
          <a:p>
            <a:pPr algn="just"/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017292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709740" y="2687150"/>
            <a:ext cx="7772400" cy="823368"/>
          </a:xfrm>
        </p:spPr>
        <p:txBody>
          <a:bodyPr/>
          <a:lstStyle/>
          <a:p>
            <a:r>
              <a:rPr lang="en-US" altLang="zh-CN" dirty="0"/>
              <a:t>Thank You!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half" idx="2"/>
          </p:nvPr>
        </p:nvSpPr>
        <p:spPr>
          <a:xfrm>
            <a:off x="670560" y="4692974"/>
            <a:ext cx="5301628" cy="1037266"/>
          </a:xfrm>
        </p:spPr>
        <p:txBody>
          <a:bodyPr>
            <a:norm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</a:rPr>
              <a:t>Email: </a:t>
            </a:r>
            <a:r>
              <a:rPr lang="en-US" altLang="zh-CN" sz="2400" dirty="0">
                <a:latin typeface="Times New Roman" panose="02020603050405020304" pitchFamily="18" charset="0"/>
                <a:hlinkClick r:id="rId2"/>
              </a:rPr>
              <a:t>fengkai@buaa.edu.cn</a:t>
            </a:r>
            <a:endParaRPr lang="en-US" altLang="zh-CN" sz="2400" dirty="0">
              <a:latin typeface="Times New Roman" panose="02020603050405020304" pitchFamily="18" charset="0"/>
            </a:endParaRPr>
          </a:p>
          <a:p>
            <a:r>
              <a:rPr lang="en-US" altLang="zh-CN" sz="2400" dirty="0">
                <a:latin typeface="Times New Roman" panose="02020603050405020304" pitchFamily="18" charset="0"/>
              </a:rPr>
              <a:t>Webpage: </a:t>
            </a:r>
            <a:r>
              <a:rPr lang="en-US" altLang="zh-CN" sz="2400" dirty="0">
                <a:latin typeface="Times New Roman" panose="02020603050405020304" pitchFamily="18" charset="0"/>
                <a:hlinkClick r:id="rId3"/>
              </a:rPr>
              <a:t>http://www.bigscity.com/</a:t>
            </a:r>
            <a:r>
              <a:rPr lang="en-US" altLang="zh-CN" sz="2400" dirty="0">
                <a:latin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77471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4"/>
          <p:cNvSpPr>
            <a:spLocks noGrp="1"/>
          </p:cNvSpPr>
          <p:nvPr>
            <p:ph sz="half" idx="1"/>
          </p:nvPr>
        </p:nvSpPr>
        <p:spPr>
          <a:xfrm>
            <a:off x="433340" y="929640"/>
            <a:ext cx="3886200" cy="5247323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altLang="zh-CN" b="1" dirty="0"/>
              <a:t>Neural Network</a:t>
            </a:r>
          </a:p>
          <a:p>
            <a:pPr lvl="1">
              <a:lnSpc>
                <a:spcPct val="120000"/>
              </a:lnSpc>
            </a:pPr>
            <a:r>
              <a:rPr lang="en-US" altLang="zh-CN" dirty="0"/>
              <a:t>Proved to be powerful in numerous tasks</a:t>
            </a:r>
          </a:p>
          <a:p>
            <a:pPr marL="228600" lvl="1">
              <a:lnSpc>
                <a:spcPct val="120000"/>
              </a:lnSpc>
              <a:spcBef>
                <a:spcPts val="1000"/>
              </a:spcBef>
            </a:pPr>
            <a:r>
              <a:rPr lang="en-US" altLang="zh-CN" sz="2000" dirty="0"/>
              <a:t>For example: image classification,  machine translation, trajectory prediction etc.</a:t>
            </a:r>
          </a:p>
        </p:txBody>
      </p:sp>
      <p:sp>
        <p:nvSpPr>
          <p:cNvPr id="2" name="内容占位符 1"/>
          <p:cNvSpPr>
            <a:spLocks noGrp="1"/>
          </p:cNvSpPr>
          <p:nvPr>
            <p:ph sz="half" idx="2"/>
          </p:nvPr>
        </p:nvSpPr>
        <p:spPr>
          <a:xfrm>
            <a:off x="4533455" y="929640"/>
            <a:ext cx="4355362" cy="5247323"/>
          </a:xfrm>
        </p:spPr>
        <p:txBody>
          <a:bodyPr/>
          <a:lstStyle/>
          <a:p>
            <a:pPr lvl="0">
              <a:lnSpc>
                <a:spcPct val="120000"/>
              </a:lnSpc>
            </a:pPr>
            <a:r>
              <a:rPr lang="en-US" altLang="zh-CN" b="1" dirty="0"/>
              <a:t>Based on other models</a:t>
            </a:r>
          </a:p>
          <a:p>
            <a:pPr lvl="1">
              <a:lnSpc>
                <a:spcPct val="120000"/>
              </a:lnSpc>
            </a:pPr>
            <a:r>
              <a:rPr lang="en-US" altLang="zh-CN" dirty="0"/>
              <a:t>The alternative to neural network is worth trying</a:t>
            </a:r>
          </a:p>
          <a:p>
            <a:pPr>
              <a:lnSpc>
                <a:spcPct val="120000"/>
              </a:lnSpc>
            </a:pPr>
            <a:r>
              <a:rPr lang="en-US" altLang="zh-CN" sz="2000" dirty="0"/>
              <a:t>For example: </a:t>
            </a:r>
            <a:r>
              <a:rPr lang="en-US" altLang="zh-CN" sz="2000" dirty="0" err="1"/>
              <a:t>PCANet</a:t>
            </a:r>
            <a:r>
              <a:rPr lang="en-US" altLang="zh-CN" sz="2000" dirty="0"/>
              <a:t> (Chan et al. 2015), </a:t>
            </a:r>
            <a:r>
              <a:rPr lang="en-US" altLang="zh-CN" sz="2000" dirty="0" err="1"/>
              <a:t>gcForest</a:t>
            </a:r>
            <a:r>
              <a:rPr lang="en-US" altLang="zh-CN" sz="2000" dirty="0"/>
              <a:t> (</a:t>
            </a:r>
            <a:r>
              <a:rPr lang="en-US" altLang="zh-CN" sz="2000" dirty="0" err="1"/>
              <a:t>Zhi</a:t>
            </a:r>
            <a:r>
              <a:rPr lang="en-US" altLang="zh-CN" sz="2000" dirty="0"/>
              <a:t>-Hua Zhou 2017), Deep Fisher Networks (</a:t>
            </a:r>
            <a:r>
              <a:rPr lang="en-US" altLang="zh-CN" sz="2000" dirty="0" err="1"/>
              <a:t>Simonyan</a:t>
            </a:r>
            <a:r>
              <a:rPr lang="en-US" altLang="zh-CN" sz="2000" dirty="0"/>
              <a:t>, </a:t>
            </a:r>
            <a:r>
              <a:rPr lang="en-US" altLang="zh-CN" sz="2000" dirty="0" err="1"/>
              <a:t>Vedaldi</a:t>
            </a:r>
            <a:r>
              <a:rPr lang="en-US" altLang="zh-CN" sz="2000" dirty="0"/>
              <a:t>, and Zisserman 2013)</a:t>
            </a:r>
          </a:p>
          <a:p>
            <a:pPr marL="0" indent="0">
              <a:lnSpc>
                <a:spcPct val="120000"/>
              </a:lnSpc>
              <a:buNone/>
            </a:pPr>
            <a:endParaRPr lang="en-US" altLang="zh-CN" sz="2000" dirty="0"/>
          </a:p>
          <a:p>
            <a:pPr lvl="1">
              <a:lnSpc>
                <a:spcPct val="120000"/>
              </a:lnSpc>
            </a:pPr>
            <a:endParaRPr lang="zh-CN" altLang="en-US" dirty="0"/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Motivation: </a:t>
            </a:r>
            <a:r>
              <a:rPr lang="en-US" altLang="zh-CN" dirty="0"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build a deep network?</a:t>
            </a:r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5787E366-1665-4C2A-B822-016E5A61DA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83" y="4072670"/>
            <a:ext cx="3919246" cy="2104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A8C7CD9-2458-42F1-A219-528B34DCB0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4022" y="4117365"/>
            <a:ext cx="4554227" cy="2059598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3292BA7B-F2C5-4324-9BA1-D264DC84D601}"/>
              </a:ext>
            </a:extLst>
          </p:cNvPr>
          <p:cNvSpPr txBox="1"/>
          <p:nvPr/>
        </p:nvSpPr>
        <p:spPr>
          <a:xfrm>
            <a:off x="6207821" y="6176963"/>
            <a:ext cx="239077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illustration of the </a:t>
            </a:r>
            <a:r>
              <a:rPr lang="en-US" altLang="zh-CN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gcForest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zh-CN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Zhi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-Hua Zhou 2017)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62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4"/>
          <p:cNvSpPr>
            <a:spLocks noGrp="1"/>
          </p:cNvSpPr>
          <p:nvPr>
            <p:ph sz="half" idx="1"/>
          </p:nvPr>
        </p:nvSpPr>
        <p:spPr>
          <a:xfrm>
            <a:off x="586118" y="929640"/>
            <a:ext cx="3886200" cy="5247323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en-US" altLang="zh-CN" dirty="0"/>
              <a:t>Stacking ensemble</a:t>
            </a:r>
          </a:p>
          <a:p>
            <a:pPr lvl="1" algn="just">
              <a:lnSpc>
                <a:spcPct val="120000"/>
              </a:lnSpc>
            </a:pPr>
            <a:r>
              <a:rPr lang="en-US" altLang="zh-CN" dirty="0"/>
              <a:t>Introduced</a:t>
            </a:r>
            <a:r>
              <a:rPr lang="zh-CN" altLang="en-US" dirty="0"/>
              <a:t> </a:t>
            </a:r>
            <a:r>
              <a:rPr lang="en-US" altLang="zh-CN" dirty="0"/>
              <a:t>by Wolpert (Wolpert 1992)</a:t>
            </a:r>
          </a:p>
          <a:p>
            <a:pPr lvl="1" algn="just">
              <a:lnSpc>
                <a:spcPct val="120000"/>
              </a:lnSpc>
            </a:pPr>
            <a:r>
              <a:rPr lang="en-US" altLang="zh-CN" dirty="0"/>
              <a:t>Used in many real-world applications;</a:t>
            </a:r>
          </a:p>
          <a:p>
            <a:pPr lvl="1" algn="just">
              <a:lnSpc>
                <a:spcPct val="120000"/>
              </a:lnSpc>
            </a:pPr>
            <a:r>
              <a:rPr lang="en-US" altLang="zh-CN" dirty="0"/>
              <a:t>Used to integrate strong base-learners (</a:t>
            </a:r>
            <a:r>
              <a:rPr lang="en-US" altLang="zh-CN" dirty="0" err="1"/>
              <a:t>Jahrer</a:t>
            </a:r>
            <a:r>
              <a:rPr lang="en-US" altLang="zh-CN" dirty="0"/>
              <a:t> et al. 2010)</a:t>
            </a:r>
          </a:p>
          <a:p>
            <a:pPr lvl="1" algn="just">
              <a:lnSpc>
                <a:spcPct val="120000"/>
              </a:lnSpc>
            </a:pPr>
            <a:r>
              <a:rPr lang="en-US" altLang="zh-CN" dirty="0"/>
              <a:t>Researches focused on designing elegant meta-learners (Ting and Witten 1999; Rooney and Patterson 2007;  Chen et al. 2014) </a:t>
            </a:r>
          </a:p>
          <a:p>
            <a:pPr lvl="1" algn="just">
              <a:lnSpc>
                <a:spcPct val="120000"/>
              </a:lnSpc>
            </a:pPr>
            <a:endParaRPr lang="en-US" altLang="zh-CN" dirty="0"/>
          </a:p>
          <a:p>
            <a:pPr lvl="0" algn="just">
              <a:lnSpc>
                <a:spcPct val="120000"/>
              </a:lnSpc>
            </a:pPr>
            <a:r>
              <a:rPr lang="en-US" altLang="zh-CN" sz="2900" dirty="0"/>
              <a:t>Limitation:</a:t>
            </a:r>
          </a:p>
          <a:p>
            <a:pPr lvl="1" algn="just">
              <a:lnSpc>
                <a:spcPct val="120000"/>
              </a:lnSpc>
            </a:pPr>
            <a:r>
              <a:rPr lang="en-US" altLang="zh-CN" dirty="0"/>
              <a:t>Very few works studied how to optimize multi-layer stacked base-learners as a whole. </a:t>
            </a:r>
          </a:p>
          <a:p>
            <a:pPr lvl="1" algn="just">
              <a:lnSpc>
                <a:spcPct val="120000"/>
              </a:lnSpc>
            </a:pPr>
            <a:r>
              <a:rPr lang="en-US" altLang="zh-CN" dirty="0"/>
              <a:t>Performance of the ensemble depends on the diversity of base-learners, which is hard to measure (Sun and Zhou 2018).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half" idx="2"/>
          </p:nvPr>
        </p:nvSpPr>
        <p:spPr>
          <a:xfrm>
            <a:off x="4629150" y="929640"/>
            <a:ext cx="3886200" cy="2622451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altLang="zh-CN" sz="1800" dirty="0"/>
              <a:t>Deep Stacking Network frame</a:t>
            </a:r>
          </a:p>
          <a:p>
            <a:pPr lvl="1" algn="just">
              <a:lnSpc>
                <a:spcPct val="100000"/>
              </a:lnSpc>
            </a:pPr>
            <a:r>
              <a:rPr lang="it-IT" altLang="zh-CN" sz="1500" dirty="0"/>
              <a:t>Adopted in various applications (Deng et al. 2013; Li et al. 2015; Deng and Yu 2011)</a:t>
            </a:r>
          </a:p>
          <a:p>
            <a:pPr lvl="1" algn="just">
              <a:lnSpc>
                <a:spcPct val="100000"/>
              </a:lnSpc>
            </a:pPr>
            <a:r>
              <a:rPr lang="it-IT" altLang="zh-CN" sz="1500" dirty="0"/>
              <a:t>Structure is flexible, thus has mulitple variants (Hutchinson et al 2013; Zhang et al. 2016)</a:t>
            </a:r>
          </a:p>
          <a:p>
            <a:pPr lvl="1" algn="just">
              <a:lnSpc>
                <a:spcPct val="100000"/>
              </a:lnSpc>
            </a:pPr>
            <a:r>
              <a:rPr lang="it-IT" altLang="zh-CN" sz="1500" dirty="0"/>
              <a:t>Base blocks could be trained in a parallel way (Deng et al. 2013; Deng and Yu 2011)</a:t>
            </a:r>
          </a:p>
          <a:p>
            <a:pPr lvl="1" algn="just">
              <a:lnSpc>
                <a:spcPct val="100000"/>
              </a:lnSpc>
            </a:pPr>
            <a:endParaRPr lang="it-IT" altLang="zh-CN" sz="1500" dirty="0"/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Related Works</a:t>
            </a:r>
            <a:endParaRPr lang="zh-CN" altLang="en-US" dirty="0"/>
          </a:p>
        </p:txBody>
      </p:sp>
      <p:sp>
        <p:nvSpPr>
          <p:cNvPr id="7" name="内容占位符 5">
            <a:extLst>
              <a:ext uri="{FF2B5EF4-FFF2-40B4-BE49-F238E27FC236}">
                <a16:creationId xmlns:a16="http://schemas.microsoft.com/office/drawing/2014/main" id="{C2EA4728-244F-4CFC-967B-7E86988FA5AF}"/>
              </a:ext>
            </a:extLst>
          </p:cNvPr>
          <p:cNvSpPr txBox="1">
            <a:spLocks/>
          </p:cNvSpPr>
          <p:nvPr/>
        </p:nvSpPr>
        <p:spPr>
          <a:xfrm>
            <a:off x="4671684" y="3776168"/>
            <a:ext cx="3886200" cy="24993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en-US" altLang="zh-CN" sz="1800" dirty="0"/>
              <a:t>Limitation:</a:t>
            </a:r>
          </a:p>
          <a:p>
            <a:pPr lvl="1" algn="just">
              <a:lnSpc>
                <a:spcPct val="100000"/>
              </a:lnSpc>
            </a:pPr>
            <a:r>
              <a:rPr lang="it-IT" altLang="zh-CN" sz="1500" dirty="0"/>
              <a:t>Mainly based on neural networks, may be unsatisfactory on interpretability.</a:t>
            </a:r>
          </a:p>
          <a:p>
            <a:pPr lvl="1" algn="just">
              <a:lnSpc>
                <a:spcPct val="100000"/>
              </a:lnSpc>
            </a:pPr>
            <a:r>
              <a:rPr lang="it-IT" altLang="zh-CN" sz="1500" dirty="0"/>
              <a:t>Why not use other sorts of base learns, since  one layer ANN is not the best shallow learner. </a:t>
            </a:r>
          </a:p>
        </p:txBody>
      </p:sp>
    </p:spTree>
    <p:extLst>
      <p:ext uri="{BB962C8B-B14F-4D97-AF65-F5344CB8AC3E}">
        <p14:creationId xmlns:p14="http://schemas.microsoft.com/office/powerpoint/2010/main" val="1375661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Support </a:t>
            </a:r>
            <a:r>
              <a:rPr lang="en-US" altLang="zh-CN"/>
              <a:t>Vector Machine</a:t>
            </a:r>
            <a:endParaRPr lang="en-US" altLang="zh-CN" dirty="0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79CF75E2-CA78-42E0-8F40-5D3F9FBC2521}"/>
              </a:ext>
            </a:extLst>
          </p:cNvPr>
          <p:cNvSpPr/>
          <p:nvPr/>
        </p:nvSpPr>
        <p:spPr>
          <a:xfrm>
            <a:off x="6854409" y="2662755"/>
            <a:ext cx="82061" cy="8206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CFF563CC-7C65-43F0-9667-BCDC5F15D6DF}"/>
              </a:ext>
            </a:extLst>
          </p:cNvPr>
          <p:cNvSpPr/>
          <p:nvPr/>
        </p:nvSpPr>
        <p:spPr>
          <a:xfrm>
            <a:off x="7124040" y="1986837"/>
            <a:ext cx="82061" cy="8206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5FC0CAE6-54EC-43B9-8821-F63BEE68E508}"/>
              </a:ext>
            </a:extLst>
          </p:cNvPr>
          <p:cNvSpPr/>
          <p:nvPr/>
        </p:nvSpPr>
        <p:spPr>
          <a:xfrm>
            <a:off x="7557793" y="2492770"/>
            <a:ext cx="82061" cy="8206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B5FB6F01-890A-4E48-9ED1-419FEC306F61}"/>
              </a:ext>
            </a:extLst>
          </p:cNvPr>
          <p:cNvSpPr/>
          <p:nvPr/>
        </p:nvSpPr>
        <p:spPr>
          <a:xfrm>
            <a:off x="7888971" y="3020309"/>
            <a:ext cx="82061" cy="8206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B015F4C6-9014-4134-86C2-EBC0DBC2442E}"/>
              </a:ext>
            </a:extLst>
          </p:cNvPr>
          <p:cNvSpPr/>
          <p:nvPr/>
        </p:nvSpPr>
        <p:spPr>
          <a:xfrm>
            <a:off x="8278763" y="2639308"/>
            <a:ext cx="82061" cy="8206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183FE4A4-B1D9-4F2F-85AF-CFB3711B0C6B}"/>
              </a:ext>
            </a:extLst>
          </p:cNvPr>
          <p:cNvSpPr/>
          <p:nvPr/>
        </p:nvSpPr>
        <p:spPr>
          <a:xfrm>
            <a:off x="7381947" y="2797570"/>
            <a:ext cx="82061" cy="8206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338E059B-52C7-49C4-A625-8D5680DADD51}"/>
              </a:ext>
            </a:extLst>
          </p:cNvPr>
          <p:cNvSpPr/>
          <p:nvPr/>
        </p:nvSpPr>
        <p:spPr>
          <a:xfrm>
            <a:off x="7739501" y="3354416"/>
            <a:ext cx="82061" cy="8206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>
            <a:extLst>
              <a:ext uri="{FF2B5EF4-FFF2-40B4-BE49-F238E27FC236}">
                <a16:creationId xmlns:a16="http://schemas.microsoft.com/office/drawing/2014/main" id="{5D89AD4A-FFC7-401F-877D-E8CC7A6C0DC7}"/>
              </a:ext>
            </a:extLst>
          </p:cNvPr>
          <p:cNvSpPr/>
          <p:nvPr/>
        </p:nvSpPr>
        <p:spPr>
          <a:xfrm>
            <a:off x="7921209" y="3729555"/>
            <a:ext cx="82061" cy="8206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43ED6765-95E1-4A6E-99A9-8D1B9367532B}"/>
              </a:ext>
            </a:extLst>
          </p:cNvPr>
          <p:cNvCxnSpPr>
            <a:cxnSpLocks/>
          </p:cNvCxnSpPr>
          <p:nvPr/>
        </p:nvCxnSpPr>
        <p:spPr>
          <a:xfrm flipH="1" flipV="1">
            <a:off x="5848195" y="1665242"/>
            <a:ext cx="2922941" cy="2920098"/>
          </a:xfrm>
          <a:prstGeom prst="line">
            <a:avLst/>
          </a:prstGeom>
          <a:ln w="190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椭圆 26">
            <a:extLst>
              <a:ext uri="{FF2B5EF4-FFF2-40B4-BE49-F238E27FC236}">
                <a16:creationId xmlns:a16="http://schemas.microsoft.com/office/drawing/2014/main" id="{C25FB2D2-56F8-4136-9919-209B67BD9BC8}"/>
              </a:ext>
            </a:extLst>
          </p:cNvPr>
          <p:cNvSpPr/>
          <p:nvPr/>
        </p:nvSpPr>
        <p:spPr>
          <a:xfrm>
            <a:off x="6256532" y="3105301"/>
            <a:ext cx="82061" cy="82061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椭圆 27">
            <a:extLst>
              <a:ext uri="{FF2B5EF4-FFF2-40B4-BE49-F238E27FC236}">
                <a16:creationId xmlns:a16="http://schemas.microsoft.com/office/drawing/2014/main" id="{9737D65B-4B5F-4D7A-829E-69ABF03C8170}"/>
              </a:ext>
            </a:extLst>
          </p:cNvPr>
          <p:cNvSpPr/>
          <p:nvPr/>
        </p:nvSpPr>
        <p:spPr>
          <a:xfrm>
            <a:off x="5213179" y="3755931"/>
            <a:ext cx="82061" cy="82061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>
            <a:extLst>
              <a:ext uri="{FF2B5EF4-FFF2-40B4-BE49-F238E27FC236}">
                <a16:creationId xmlns:a16="http://schemas.microsoft.com/office/drawing/2014/main" id="{97300C2B-FC00-48AF-9643-3AD956E8D641}"/>
              </a:ext>
            </a:extLst>
          </p:cNvPr>
          <p:cNvSpPr/>
          <p:nvPr/>
        </p:nvSpPr>
        <p:spPr>
          <a:xfrm>
            <a:off x="6707868" y="3837992"/>
            <a:ext cx="82061" cy="82061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椭圆 29">
            <a:extLst>
              <a:ext uri="{FF2B5EF4-FFF2-40B4-BE49-F238E27FC236}">
                <a16:creationId xmlns:a16="http://schemas.microsoft.com/office/drawing/2014/main" id="{C2116937-71DA-468E-B0A9-B5DF765F2778}"/>
              </a:ext>
            </a:extLst>
          </p:cNvPr>
          <p:cNvSpPr/>
          <p:nvPr/>
        </p:nvSpPr>
        <p:spPr>
          <a:xfrm>
            <a:off x="6256531" y="3876092"/>
            <a:ext cx="82061" cy="82061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椭圆 30">
            <a:extLst>
              <a:ext uri="{FF2B5EF4-FFF2-40B4-BE49-F238E27FC236}">
                <a16:creationId xmlns:a16="http://schemas.microsoft.com/office/drawing/2014/main" id="{EE1727B7-1EB0-4F6E-94E1-87E4FBAD64ED}"/>
              </a:ext>
            </a:extLst>
          </p:cNvPr>
          <p:cNvSpPr/>
          <p:nvPr/>
        </p:nvSpPr>
        <p:spPr>
          <a:xfrm>
            <a:off x="5852085" y="3647494"/>
            <a:ext cx="82061" cy="82061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椭圆 31">
            <a:extLst>
              <a:ext uri="{FF2B5EF4-FFF2-40B4-BE49-F238E27FC236}">
                <a16:creationId xmlns:a16="http://schemas.microsoft.com/office/drawing/2014/main" id="{38CDF792-6AF9-4F31-B4B9-5DC121948A0A}"/>
              </a:ext>
            </a:extLst>
          </p:cNvPr>
          <p:cNvSpPr/>
          <p:nvPr/>
        </p:nvSpPr>
        <p:spPr>
          <a:xfrm>
            <a:off x="7475732" y="5110697"/>
            <a:ext cx="82061" cy="82061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>
            <a:extLst>
              <a:ext uri="{FF2B5EF4-FFF2-40B4-BE49-F238E27FC236}">
                <a16:creationId xmlns:a16="http://schemas.microsoft.com/office/drawing/2014/main" id="{95D1A232-91A0-41D7-B9D8-3834D5B6EAAA}"/>
              </a:ext>
            </a:extLst>
          </p:cNvPr>
          <p:cNvSpPr/>
          <p:nvPr/>
        </p:nvSpPr>
        <p:spPr>
          <a:xfrm>
            <a:off x="7065423" y="4585340"/>
            <a:ext cx="82061" cy="82061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椭圆 33">
            <a:extLst>
              <a:ext uri="{FF2B5EF4-FFF2-40B4-BE49-F238E27FC236}">
                <a16:creationId xmlns:a16="http://schemas.microsoft.com/office/drawing/2014/main" id="{2C54C3A0-129F-4896-A610-2619979E22AA}"/>
              </a:ext>
            </a:extLst>
          </p:cNvPr>
          <p:cNvSpPr/>
          <p:nvPr/>
        </p:nvSpPr>
        <p:spPr>
          <a:xfrm>
            <a:off x="6479271" y="4303984"/>
            <a:ext cx="82061" cy="82061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椭圆 34">
            <a:extLst>
              <a:ext uri="{FF2B5EF4-FFF2-40B4-BE49-F238E27FC236}">
                <a16:creationId xmlns:a16="http://schemas.microsoft.com/office/drawing/2014/main" id="{33DB219F-25B5-444E-A608-F89EEE61DD9D}"/>
              </a:ext>
            </a:extLst>
          </p:cNvPr>
          <p:cNvSpPr/>
          <p:nvPr/>
        </p:nvSpPr>
        <p:spPr>
          <a:xfrm>
            <a:off x="7475732" y="4324501"/>
            <a:ext cx="82061" cy="82061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4F79AA4C-7672-481E-BE73-8684536FB2F9}"/>
              </a:ext>
            </a:extLst>
          </p:cNvPr>
          <p:cNvCxnSpPr>
            <a:cxnSpLocks/>
          </p:cNvCxnSpPr>
          <p:nvPr/>
        </p:nvCxnSpPr>
        <p:spPr>
          <a:xfrm flipH="1" flipV="1">
            <a:off x="5339862" y="2174631"/>
            <a:ext cx="2912523" cy="2936066"/>
          </a:xfrm>
          <a:prstGeom prst="line">
            <a:avLst/>
          </a:prstGeom>
          <a:ln w="190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FDDF76FE-E7D6-4970-B89B-8FA32549AD09}"/>
              </a:ext>
            </a:extLst>
          </p:cNvPr>
          <p:cNvCxnSpPr>
            <a:cxnSpLocks/>
          </p:cNvCxnSpPr>
          <p:nvPr/>
        </p:nvCxnSpPr>
        <p:spPr>
          <a:xfrm flipH="1" flipV="1">
            <a:off x="5586848" y="1876219"/>
            <a:ext cx="2924911" cy="297180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箭头连接符 41">
            <a:extLst>
              <a:ext uri="{FF2B5EF4-FFF2-40B4-BE49-F238E27FC236}">
                <a16:creationId xmlns:a16="http://schemas.microsoft.com/office/drawing/2014/main" id="{4F100BD6-7921-4E71-A154-EC90E35AB3AC}"/>
              </a:ext>
            </a:extLst>
          </p:cNvPr>
          <p:cNvCxnSpPr/>
          <p:nvPr/>
        </p:nvCxnSpPr>
        <p:spPr>
          <a:xfrm flipV="1">
            <a:off x="8252384" y="4585340"/>
            <a:ext cx="518751" cy="52535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0348BDA1-72AA-4531-B7F0-152F9539A5DF}"/>
                  </a:ext>
                </a:extLst>
              </p:cNvPr>
              <p:cNvSpPr txBox="1"/>
              <p:nvPr/>
            </p:nvSpPr>
            <p:spPr>
              <a:xfrm>
                <a:off x="8511759" y="4872932"/>
                <a:ext cx="468846" cy="5575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d>
                            <m:dPr>
                              <m:begChr m:val="‖"/>
                              <m:endChr m:val="‖"/>
                              <m:ctrlPr>
                                <a:rPr lang="en-US" altLang="zh-CN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i="1" smtClean="0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0348BDA1-72AA-4531-B7F0-152F9539A5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1759" y="4872932"/>
                <a:ext cx="468846" cy="5575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62B47A31-34EF-47D6-8607-11ED0F839A2F}"/>
                  </a:ext>
                </a:extLst>
              </p:cNvPr>
              <p:cNvSpPr txBox="1"/>
              <p:nvPr/>
            </p:nvSpPr>
            <p:spPr>
              <a:xfrm>
                <a:off x="5538495" y="2733092"/>
                <a:ext cx="30970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62B47A31-34EF-47D6-8607-11ED0F839A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495" y="2733092"/>
                <a:ext cx="309700" cy="276999"/>
              </a:xfrm>
              <a:prstGeom prst="rect">
                <a:avLst/>
              </a:prstGeom>
              <a:blipFill>
                <a:blip r:embed="rId4"/>
                <a:stretch>
                  <a:fillRect l="-18000" r="-10000" b="-152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802E437F-3F14-4F48-AD05-F35EF6F0D3DC}"/>
                  </a:ext>
                </a:extLst>
              </p:cNvPr>
              <p:cNvSpPr txBox="1"/>
              <p:nvPr/>
            </p:nvSpPr>
            <p:spPr>
              <a:xfrm>
                <a:off x="8319792" y="3755931"/>
                <a:ext cx="31502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802E437F-3F14-4F48-AD05-F35EF6F0D3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9792" y="3755931"/>
                <a:ext cx="315022" cy="276999"/>
              </a:xfrm>
              <a:prstGeom prst="rect">
                <a:avLst/>
              </a:prstGeom>
              <a:blipFill>
                <a:blip r:embed="rId5"/>
                <a:stretch>
                  <a:fillRect l="-19608" r="-7843" b="-152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5BB7BFD4-9E20-4628-A131-145D6D16CD89}"/>
                  </a:ext>
                </a:extLst>
              </p:cNvPr>
              <p:cNvSpPr txBox="1"/>
              <p:nvPr/>
            </p:nvSpPr>
            <p:spPr>
              <a:xfrm>
                <a:off x="4229162" y="1682375"/>
                <a:ext cx="130933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CN" altLang="en-US" i="1" smtClean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5BB7BFD4-9E20-4628-A131-145D6D16CD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162" y="1682375"/>
                <a:ext cx="1309333" cy="276999"/>
              </a:xfrm>
              <a:prstGeom prst="rect">
                <a:avLst/>
              </a:prstGeom>
              <a:blipFill>
                <a:blip r:embed="rId6"/>
                <a:stretch>
                  <a:fillRect l="-2326" t="-4444" r="-3721" b="-88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文本框 49">
                <a:extLst>
                  <a:ext uri="{FF2B5EF4-FFF2-40B4-BE49-F238E27FC236}">
                    <a16:creationId xmlns:a16="http://schemas.microsoft.com/office/drawing/2014/main" id="{11B4A40F-8776-4E3D-96AF-6FFE56E2BDBA}"/>
                  </a:ext>
                </a:extLst>
              </p:cNvPr>
              <p:cNvSpPr txBox="1"/>
              <p:nvPr/>
            </p:nvSpPr>
            <p:spPr>
              <a:xfrm>
                <a:off x="375856" y="1793742"/>
                <a:ext cx="4612292" cy="37895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altLang="zh-CN" sz="20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Given training samples </a:t>
                </a:r>
              </a:p>
              <a:p>
                <a:pPr algn="just"/>
                <a:endParaRPr lang="en-US" altLang="zh-CN" sz="20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altLang="zh-CN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en-US" altLang="zh-CN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</m:e>
                        <m:e>
                          <m:sSub>
                            <m:sSubPr>
                              <m:ctrlP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−1, 1</m:t>
                              </m:r>
                            </m:e>
                          </m:d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=1,…,</m:t>
                          </m:r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e>
                      </m:d>
                      <m:r>
                        <a:rPr lang="en-US" altLang="zh-CN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altLang="zh-CN" sz="2000" b="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endParaRPr lang="en-US" altLang="zh-CN" sz="2000" b="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en-US" altLang="zh-CN" sz="20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maximize the minimum distance from the hyperplane to </a:t>
                </a:r>
                <a14:m>
                  <m:oMath xmlns:m="http://schemas.openxmlformats.org/officeDocument/2006/math">
                    <m:r>
                      <a:rPr lang="en-US" altLang="zh-CN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altLang="zh-CN" sz="20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</a:p>
              <a:p>
                <a:pPr algn="just"/>
                <a:endParaRPr lang="en-US" altLang="zh-CN" sz="2000" b="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zh-CN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altLang="zh-CN" sz="2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altLang="zh-CN" sz="2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𝑚𝑎𝑥</m:t>
                              </m:r>
                            </m:e>
                            <m:lim>
                              <m:r>
                                <a:rPr lang="zh-CN" altLang="en-US" sz="2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lim>
                          </m:limLow>
                        </m:fName>
                        <m:e>
                          <m:r>
                            <a:rPr lang="en-US" altLang="zh-CN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  </m:t>
                          </m:r>
                          <m:f>
                            <m:fPr>
                              <m:ctrlPr>
                                <a:rPr lang="en-US" altLang="zh-CN" sz="20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lang="en-US" altLang="zh-CN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zh-CN" altLang="en-US" sz="20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𝜔</m:t>
                                  </m:r>
                                </m:e>
                              </m:d>
                            </m:den>
                          </m:f>
                        </m:e>
                      </m:func>
                    </m:oMath>
                    <m:oMath xmlns:m="http://schemas.openxmlformats.org/officeDocument/2006/math"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       </m:t>
                      </m:r>
                      <m:sSub>
                        <m:sSub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d>
                        <m:d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p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altLang="zh-CN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≥1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altLang="zh-CN" sz="2000" i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endParaRPr lang="en-US" altLang="zh-CN" sz="20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en-US" altLang="zh-CN" sz="20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optimization of SVM is convex. </a:t>
                </a:r>
                <a:endParaRPr lang="zh-CN" altLang="en-US" sz="2000" i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0" name="文本框 49">
                <a:extLst>
                  <a:ext uri="{FF2B5EF4-FFF2-40B4-BE49-F238E27FC236}">
                    <a16:creationId xmlns:a16="http://schemas.microsoft.com/office/drawing/2014/main" id="{11B4A40F-8776-4E3D-96AF-6FFE56E2BD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856" y="1793742"/>
                <a:ext cx="4612292" cy="3789564"/>
              </a:xfrm>
              <a:prstGeom prst="rect">
                <a:avLst/>
              </a:prstGeom>
              <a:blipFill>
                <a:blip r:embed="rId7"/>
                <a:stretch>
                  <a:fillRect l="-1455" t="-804" r="-1455" b="-19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4100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dirty="0"/>
              <a:t>SVM-DSN Block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BF1A9098-3273-44BD-9D5A-6A7BE6EB879B}"/>
                  </a:ext>
                </a:extLst>
              </p:cNvPr>
              <p:cNvSpPr txBox="1"/>
              <p:nvPr/>
            </p:nvSpPr>
            <p:spPr>
              <a:xfrm>
                <a:off x="417634" y="1267379"/>
                <a:ext cx="811676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altLang="zh-CN" sz="20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used one-vs-rest strategy to handle multi-class problem. For a problem with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zh-CN" altLang="en-US" sz="20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classes, we connected the input vector 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zh-CN" altLang="en-US" sz="20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of a DSN block with 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zh-CN" altLang="en-US" sz="20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binary SVM (called base-SVM) classifiers.</a:t>
                </a:r>
                <a:endParaRPr lang="zh-CN" altLang="en-US" sz="20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BF1A9098-3273-44BD-9D5A-6A7BE6EB87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634" y="1267379"/>
                <a:ext cx="8116766" cy="1015663"/>
              </a:xfrm>
              <a:prstGeom prst="rect">
                <a:avLst/>
              </a:prstGeom>
              <a:blipFill>
                <a:blip r:embed="rId2"/>
                <a:stretch>
                  <a:fillRect l="-826" t="-3593" r="-751" b="-95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矩形 14">
            <a:extLst>
              <a:ext uri="{FF2B5EF4-FFF2-40B4-BE49-F238E27FC236}">
                <a16:creationId xmlns:a16="http://schemas.microsoft.com/office/drawing/2014/main" id="{FD4F63C3-0154-4B3F-AFF4-87B36B499A4C}"/>
              </a:ext>
            </a:extLst>
          </p:cNvPr>
          <p:cNvSpPr/>
          <p:nvPr/>
        </p:nvSpPr>
        <p:spPr>
          <a:xfrm>
            <a:off x="2047171" y="2784855"/>
            <a:ext cx="4320000" cy="38501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66CC62A5-075C-4711-8236-A25DF586CB9E}"/>
              </a:ext>
            </a:extLst>
          </p:cNvPr>
          <p:cNvSpPr/>
          <p:nvPr/>
        </p:nvSpPr>
        <p:spPr>
          <a:xfrm>
            <a:off x="2127739" y="2844859"/>
            <a:ext cx="265001" cy="26500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E5D73043-E0A7-41B3-A11C-44AF9801A1CC}"/>
              </a:ext>
            </a:extLst>
          </p:cNvPr>
          <p:cNvSpPr txBox="1"/>
          <p:nvPr/>
        </p:nvSpPr>
        <p:spPr>
          <a:xfrm>
            <a:off x="2581578" y="2802083"/>
            <a:ext cx="3388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E532191F-29B6-4497-AC0F-F0BF39CD2617}"/>
              </a:ext>
            </a:extLst>
          </p:cNvPr>
          <p:cNvSpPr/>
          <p:nvPr/>
        </p:nvSpPr>
        <p:spPr>
          <a:xfrm>
            <a:off x="6021912" y="2849421"/>
            <a:ext cx="265001" cy="26500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17349EAA-D82E-444F-825F-09153164689B}"/>
              </a:ext>
            </a:extLst>
          </p:cNvPr>
          <p:cNvSpPr/>
          <p:nvPr/>
        </p:nvSpPr>
        <p:spPr>
          <a:xfrm>
            <a:off x="4077886" y="2844859"/>
            <a:ext cx="265001" cy="26500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BA7763C9-262B-4003-B565-41D21E2962EF}"/>
              </a:ext>
            </a:extLst>
          </p:cNvPr>
          <p:cNvSpPr/>
          <p:nvPr/>
        </p:nvSpPr>
        <p:spPr>
          <a:xfrm>
            <a:off x="5046838" y="2844859"/>
            <a:ext cx="265001" cy="26500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2" name="椭圆 21">
            <a:extLst>
              <a:ext uri="{FF2B5EF4-FFF2-40B4-BE49-F238E27FC236}">
                <a16:creationId xmlns:a16="http://schemas.microsoft.com/office/drawing/2014/main" id="{3D537CA4-AC4F-40F1-A296-7FE7B19CC053}"/>
              </a:ext>
            </a:extLst>
          </p:cNvPr>
          <p:cNvSpPr/>
          <p:nvPr/>
        </p:nvSpPr>
        <p:spPr>
          <a:xfrm>
            <a:off x="3102812" y="2844859"/>
            <a:ext cx="265001" cy="26500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D815716A-D0BB-4869-8894-A04B4ED0482B}"/>
              </a:ext>
            </a:extLst>
          </p:cNvPr>
          <p:cNvSpPr txBox="1"/>
          <p:nvPr/>
        </p:nvSpPr>
        <p:spPr>
          <a:xfrm>
            <a:off x="3556651" y="2784266"/>
            <a:ext cx="3388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E5A8165A-D7C8-41E2-B619-B578438DE6EE}"/>
              </a:ext>
            </a:extLst>
          </p:cNvPr>
          <p:cNvSpPr txBox="1"/>
          <p:nvPr/>
        </p:nvSpPr>
        <p:spPr>
          <a:xfrm>
            <a:off x="4531725" y="2766949"/>
            <a:ext cx="3388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12D0BA8C-F3D9-4204-96D7-0C6337B0D778}"/>
              </a:ext>
            </a:extLst>
          </p:cNvPr>
          <p:cNvSpPr txBox="1"/>
          <p:nvPr/>
        </p:nvSpPr>
        <p:spPr>
          <a:xfrm>
            <a:off x="5488124" y="2764888"/>
            <a:ext cx="3388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AF3C3649-0A2C-40AA-AA36-D48C83063508}"/>
                  </a:ext>
                </a:extLst>
              </p:cNvPr>
              <p:cNvSpPr/>
              <p:nvPr/>
            </p:nvSpPr>
            <p:spPr>
              <a:xfrm>
                <a:off x="6769491" y="2792693"/>
                <a:ext cx="4305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zh-CN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26" name="矩形 25">
                <a:extLst>
                  <a:ext uri="{FF2B5EF4-FFF2-40B4-BE49-F238E27FC236}">
                    <a16:creationId xmlns:a16="http://schemas.microsoft.com/office/drawing/2014/main" id="{AF3C3649-0A2C-40AA-AA36-D48C830635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9491" y="2792693"/>
                <a:ext cx="43050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矩形 27">
            <a:extLst>
              <a:ext uri="{FF2B5EF4-FFF2-40B4-BE49-F238E27FC236}">
                <a16:creationId xmlns:a16="http://schemas.microsoft.com/office/drawing/2014/main" id="{BAD4B1CA-5E07-439B-85D1-39CDBF9814C8}"/>
              </a:ext>
            </a:extLst>
          </p:cNvPr>
          <p:cNvSpPr/>
          <p:nvPr/>
        </p:nvSpPr>
        <p:spPr>
          <a:xfrm>
            <a:off x="1449622" y="3688139"/>
            <a:ext cx="746920" cy="38501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>
            <a:extLst>
              <a:ext uri="{FF2B5EF4-FFF2-40B4-BE49-F238E27FC236}">
                <a16:creationId xmlns:a16="http://schemas.microsoft.com/office/drawing/2014/main" id="{40F312E6-AE82-4D7A-8721-21B8A730B5F8}"/>
              </a:ext>
            </a:extLst>
          </p:cNvPr>
          <p:cNvSpPr/>
          <p:nvPr/>
        </p:nvSpPr>
        <p:spPr>
          <a:xfrm>
            <a:off x="1690579" y="3739525"/>
            <a:ext cx="265001" cy="26500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B40A6158-9721-48D0-9A79-E06B4C95D1A0}"/>
              </a:ext>
            </a:extLst>
          </p:cNvPr>
          <p:cNvSpPr/>
          <p:nvPr/>
        </p:nvSpPr>
        <p:spPr>
          <a:xfrm>
            <a:off x="2809853" y="3671679"/>
            <a:ext cx="746920" cy="38501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椭圆 34">
            <a:extLst>
              <a:ext uri="{FF2B5EF4-FFF2-40B4-BE49-F238E27FC236}">
                <a16:creationId xmlns:a16="http://schemas.microsoft.com/office/drawing/2014/main" id="{05FE5209-6331-4103-8668-B2AC8092C298}"/>
              </a:ext>
            </a:extLst>
          </p:cNvPr>
          <p:cNvSpPr/>
          <p:nvPr/>
        </p:nvSpPr>
        <p:spPr>
          <a:xfrm>
            <a:off x="3050810" y="3739526"/>
            <a:ext cx="265001" cy="26500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E4B99106-DFE7-4944-95A2-E92E66923AC6}"/>
              </a:ext>
            </a:extLst>
          </p:cNvPr>
          <p:cNvSpPr/>
          <p:nvPr/>
        </p:nvSpPr>
        <p:spPr>
          <a:xfrm>
            <a:off x="6102171" y="3670907"/>
            <a:ext cx="746920" cy="38501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椭圆 40">
            <a:extLst>
              <a:ext uri="{FF2B5EF4-FFF2-40B4-BE49-F238E27FC236}">
                <a16:creationId xmlns:a16="http://schemas.microsoft.com/office/drawing/2014/main" id="{A94BE9A0-DC00-401A-9ABE-2F8FC930D629}"/>
              </a:ext>
            </a:extLst>
          </p:cNvPr>
          <p:cNvSpPr/>
          <p:nvPr/>
        </p:nvSpPr>
        <p:spPr>
          <a:xfrm>
            <a:off x="6365727" y="3745523"/>
            <a:ext cx="265001" cy="26500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60308A3B-F2AB-43E7-B504-440161E6F8A8}"/>
              </a:ext>
            </a:extLst>
          </p:cNvPr>
          <p:cNvSpPr/>
          <p:nvPr/>
        </p:nvSpPr>
        <p:spPr>
          <a:xfrm>
            <a:off x="1422969" y="4157758"/>
            <a:ext cx="800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SVM1</a:t>
            </a:r>
            <a:endParaRPr lang="zh-CN" altLang="en-US" dirty="0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4EAD217D-3ABA-4D44-B65A-631BDBD063DA}"/>
              </a:ext>
            </a:extLst>
          </p:cNvPr>
          <p:cNvSpPr/>
          <p:nvPr/>
        </p:nvSpPr>
        <p:spPr>
          <a:xfrm>
            <a:off x="2783200" y="4155185"/>
            <a:ext cx="800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SVM2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矩形 45">
                <a:extLst>
                  <a:ext uri="{FF2B5EF4-FFF2-40B4-BE49-F238E27FC236}">
                    <a16:creationId xmlns:a16="http://schemas.microsoft.com/office/drawing/2014/main" id="{5F1863BA-0DD1-4228-A8B7-1C3288B3753D}"/>
                  </a:ext>
                </a:extLst>
              </p:cNvPr>
              <p:cNvSpPr/>
              <p:nvPr/>
            </p:nvSpPr>
            <p:spPr>
              <a:xfrm>
                <a:off x="6042397" y="4155185"/>
                <a:ext cx="91166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SVM</a:t>
                </a:r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6" name="矩形 45">
                <a:extLst>
                  <a:ext uri="{FF2B5EF4-FFF2-40B4-BE49-F238E27FC236}">
                    <a16:creationId xmlns:a16="http://schemas.microsoft.com/office/drawing/2014/main" id="{5F1863BA-0DD1-4228-A8B7-1C3288B375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2397" y="4155185"/>
                <a:ext cx="911660" cy="369332"/>
              </a:xfrm>
              <a:prstGeom prst="rect">
                <a:avLst/>
              </a:prstGeom>
              <a:blipFill>
                <a:blip r:embed="rId4"/>
                <a:stretch>
                  <a:fillRect l="-5333" t="-11667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8" name="直接连接符 47">
            <a:extLst>
              <a:ext uri="{FF2B5EF4-FFF2-40B4-BE49-F238E27FC236}">
                <a16:creationId xmlns:a16="http://schemas.microsoft.com/office/drawing/2014/main" id="{545E8FF3-EA75-41B7-9E9E-F3FE0DFA031C}"/>
              </a:ext>
            </a:extLst>
          </p:cNvPr>
          <p:cNvCxnSpPr/>
          <p:nvPr/>
        </p:nvCxnSpPr>
        <p:spPr>
          <a:xfrm flipH="1">
            <a:off x="1449621" y="3169866"/>
            <a:ext cx="597550" cy="51826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直接连接符 49">
            <a:extLst>
              <a:ext uri="{FF2B5EF4-FFF2-40B4-BE49-F238E27FC236}">
                <a16:creationId xmlns:a16="http://schemas.microsoft.com/office/drawing/2014/main" id="{BB44A0ED-F495-4E29-8FCE-F138CEF50320}"/>
              </a:ext>
            </a:extLst>
          </p:cNvPr>
          <p:cNvCxnSpPr>
            <a:cxnSpLocks/>
          </p:cNvCxnSpPr>
          <p:nvPr/>
        </p:nvCxnSpPr>
        <p:spPr>
          <a:xfrm flipH="1">
            <a:off x="2196541" y="3177522"/>
            <a:ext cx="4170630" cy="5106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文本框 51">
            <a:extLst>
              <a:ext uri="{FF2B5EF4-FFF2-40B4-BE49-F238E27FC236}">
                <a16:creationId xmlns:a16="http://schemas.microsoft.com/office/drawing/2014/main" id="{99B6FFF5-D171-46C2-AA1C-22638FB8368D}"/>
              </a:ext>
            </a:extLst>
          </p:cNvPr>
          <p:cNvSpPr txBox="1"/>
          <p:nvPr/>
        </p:nvSpPr>
        <p:spPr>
          <a:xfrm>
            <a:off x="4226269" y="3702747"/>
            <a:ext cx="3388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B97F6C44-1427-4DE2-8393-325EFDDE64F9}"/>
              </a:ext>
            </a:extLst>
          </p:cNvPr>
          <p:cNvSpPr txBox="1"/>
          <p:nvPr/>
        </p:nvSpPr>
        <p:spPr>
          <a:xfrm>
            <a:off x="4836697" y="3702747"/>
            <a:ext cx="3388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5" name="直接连接符 54">
            <a:extLst>
              <a:ext uri="{FF2B5EF4-FFF2-40B4-BE49-F238E27FC236}">
                <a16:creationId xmlns:a16="http://schemas.microsoft.com/office/drawing/2014/main" id="{5E6E4AE1-7FE5-4AAA-A89E-3C96409912AA}"/>
              </a:ext>
            </a:extLst>
          </p:cNvPr>
          <p:cNvCxnSpPr>
            <a:cxnSpLocks/>
          </p:cNvCxnSpPr>
          <p:nvPr/>
        </p:nvCxnSpPr>
        <p:spPr>
          <a:xfrm>
            <a:off x="2047171" y="3162025"/>
            <a:ext cx="762682" cy="50887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直接连接符 58">
            <a:extLst>
              <a:ext uri="{FF2B5EF4-FFF2-40B4-BE49-F238E27FC236}">
                <a16:creationId xmlns:a16="http://schemas.microsoft.com/office/drawing/2014/main" id="{B6EC7282-82EA-4F01-AAC6-6F1F99B19463}"/>
              </a:ext>
            </a:extLst>
          </p:cNvPr>
          <p:cNvCxnSpPr/>
          <p:nvPr/>
        </p:nvCxnSpPr>
        <p:spPr>
          <a:xfrm flipH="1">
            <a:off x="3546154" y="3187094"/>
            <a:ext cx="2819573" cy="4769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直接连接符 60">
            <a:extLst>
              <a:ext uri="{FF2B5EF4-FFF2-40B4-BE49-F238E27FC236}">
                <a16:creationId xmlns:a16="http://schemas.microsoft.com/office/drawing/2014/main" id="{A1DCA10A-CC76-4BD2-8CB3-4D438B5715AF}"/>
              </a:ext>
            </a:extLst>
          </p:cNvPr>
          <p:cNvCxnSpPr/>
          <p:nvPr/>
        </p:nvCxnSpPr>
        <p:spPr>
          <a:xfrm>
            <a:off x="6367171" y="3177518"/>
            <a:ext cx="481919" cy="4857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直接连接符 62">
            <a:extLst>
              <a:ext uri="{FF2B5EF4-FFF2-40B4-BE49-F238E27FC236}">
                <a16:creationId xmlns:a16="http://schemas.microsoft.com/office/drawing/2014/main" id="{7268E0F0-7ECC-41D9-BF9D-2DBB349C8CC4}"/>
              </a:ext>
            </a:extLst>
          </p:cNvPr>
          <p:cNvCxnSpPr/>
          <p:nvPr/>
        </p:nvCxnSpPr>
        <p:spPr>
          <a:xfrm>
            <a:off x="2064040" y="3162025"/>
            <a:ext cx="4038130" cy="50887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矩形 63">
                <a:extLst>
                  <a:ext uri="{FF2B5EF4-FFF2-40B4-BE49-F238E27FC236}">
                    <a16:creationId xmlns:a16="http://schemas.microsoft.com/office/drawing/2014/main" id="{7BF52D0F-EE1F-4990-8ADE-C58B2BDD37B2}"/>
                  </a:ext>
                </a:extLst>
              </p:cNvPr>
              <p:cNvSpPr/>
              <p:nvPr/>
            </p:nvSpPr>
            <p:spPr>
              <a:xfrm>
                <a:off x="7114091" y="3247720"/>
                <a:ext cx="39466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altLang="zh-CN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</m:t>
                      </m:r>
                    </m:oMath>
                  </m:oMathPara>
                </a14:m>
                <a:endParaRPr lang="zh-CN" altLang="en-US" i="1" dirty="0"/>
              </a:p>
            </p:txBody>
          </p:sp>
        </mc:Choice>
        <mc:Fallback xmlns="">
          <p:sp>
            <p:nvSpPr>
              <p:cNvPr id="64" name="矩形 63">
                <a:extLst>
                  <a:ext uri="{FF2B5EF4-FFF2-40B4-BE49-F238E27FC236}">
                    <a16:creationId xmlns:a16="http://schemas.microsoft.com/office/drawing/2014/main" id="{7BF52D0F-EE1F-4990-8ADE-C58B2BDD37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4091" y="3247720"/>
                <a:ext cx="39466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左大括号 70">
            <a:extLst>
              <a:ext uri="{FF2B5EF4-FFF2-40B4-BE49-F238E27FC236}">
                <a16:creationId xmlns:a16="http://schemas.microsoft.com/office/drawing/2014/main" id="{475258E9-24F0-4822-A115-311AE5BEC217}"/>
              </a:ext>
            </a:extLst>
          </p:cNvPr>
          <p:cNvSpPr/>
          <p:nvPr/>
        </p:nvSpPr>
        <p:spPr>
          <a:xfrm rot="16200000">
            <a:off x="3968578" y="2056117"/>
            <a:ext cx="389922" cy="5399469"/>
          </a:xfrm>
          <a:prstGeom prst="leftBrac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50C46624-172E-47CD-9568-2D18F5F1D69F}"/>
              </a:ext>
            </a:extLst>
          </p:cNvPr>
          <p:cNvSpPr/>
          <p:nvPr/>
        </p:nvSpPr>
        <p:spPr>
          <a:xfrm>
            <a:off x="3809577" y="5129301"/>
            <a:ext cx="746920" cy="38501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椭圆 72">
            <a:extLst>
              <a:ext uri="{FF2B5EF4-FFF2-40B4-BE49-F238E27FC236}">
                <a16:creationId xmlns:a16="http://schemas.microsoft.com/office/drawing/2014/main" id="{096EAD33-31AA-4A3F-BFAC-C4E76A8FD8D1}"/>
              </a:ext>
            </a:extLst>
          </p:cNvPr>
          <p:cNvSpPr/>
          <p:nvPr/>
        </p:nvSpPr>
        <p:spPr>
          <a:xfrm>
            <a:off x="3809576" y="5189305"/>
            <a:ext cx="265001" cy="26500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4" name="文本框 73">
            <a:extLst>
              <a:ext uri="{FF2B5EF4-FFF2-40B4-BE49-F238E27FC236}">
                <a16:creationId xmlns:a16="http://schemas.microsoft.com/office/drawing/2014/main" id="{D5445580-73C7-4FDF-A90E-B4F69F07B9F9}"/>
              </a:ext>
            </a:extLst>
          </p:cNvPr>
          <p:cNvSpPr txBox="1"/>
          <p:nvPr/>
        </p:nvSpPr>
        <p:spPr>
          <a:xfrm>
            <a:off x="4013622" y="5129297"/>
            <a:ext cx="3388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椭圆 74">
            <a:extLst>
              <a:ext uri="{FF2B5EF4-FFF2-40B4-BE49-F238E27FC236}">
                <a16:creationId xmlns:a16="http://schemas.microsoft.com/office/drawing/2014/main" id="{2673515A-56EF-4456-A2BA-3C992CE04DF6}"/>
              </a:ext>
            </a:extLst>
          </p:cNvPr>
          <p:cNvSpPr/>
          <p:nvPr/>
        </p:nvSpPr>
        <p:spPr>
          <a:xfrm>
            <a:off x="4291495" y="5189304"/>
            <a:ext cx="265001" cy="26500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矩形 75">
                <a:extLst>
                  <a:ext uri="{FF2B5EF4-FFF2-40B4-BE49-F238E27FC236}">
                    <a16:creationId xmlns:a16="http://schemas.microsoft.com/office/drawing/2014/main" id="{A9925A77-AE69-4219-A7F0-2E3DCADF5E7F}"/>
                  </a:ext>
                </a:extLst>
              </p:cNvPr>
              <p:cNvSpPr/>
              <p:nvPr/>
            </p:nvSpPr>
            <p:spPr>
              <a:xfrm>
                <a:off x="628650" y="4819972"/>
                <a:ext cx="303083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concatenate output of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SVMs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76" name="矩形 75">
                <a:extLst>
                  <a:ext uri="{FF2B5EF4-FFF2-40B4-BE49-F238E27FC236}">
                    <a16:creationId xmlns:a16="http://schemas.microsoft.com/office/drawing/2014/main" id="{A9925A77-AE69-4219-A7F0-2E3DCADF5E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4819972"/>
                <a:ext cx="3030830" cy="369332"/>
              </a:xfrm>
              <a:prstGeom prst="rect">
                <a:avLst/>
              </a:prstGeom>
              <a:blipFill>
                <a:blip r:embed="rId6"/>
                <a:stretch>
                  <a:fillRect l="-1610" t="-11667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矩形 76">
                <a:extLst>
                  <a:ext uri="{FF2B5EF4-FFF2-40B4-BE49-F238E27FC236}">
                    <a16:creationId xmlns:a16="http://schemas.microsoft.com/office/drawing/2014/main" id="{A321F941-3023-4BDA-9DC8-79588653B23B}"/>
                  </a:ext>
                </a:extLst>
              </p:cNvPr>
              <p:cNvSpPr/>
              <p:nvPr/>
            </p:nvSpPr>
            <p:spPr>
              <a:xfrm>
                <a:off x="6800749" y="5083996"/>
                <a:ext cx="3713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zh-CN" altLang="en-US" i="1" dirty="0"/>
              </a:p>
            </p:txBody>
          </p:sp>
        </mc:Choice>
        <mc:Fallback xmlns="">
          <p:sp>
            <p:nvSpPr>
              <p:cNvPr id="77" name="矩形 76">
                <a:extLst>
                  <a:ext uri="{FF2B5EF4-FFF2-40B4-BE49-F238E27FC236}">
                    <a16:creationId xmlns:a16="http://schemas.microsoft.com/office/drawing/2014/main" id="{A321F941-3023-4BDA-9DC8-79588653B2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0749" y="5083996"/>
                <a:ext cx="371384" cy="369332"/>
              </a:xfrm>
              <a:prstGeom prst="rect">
                <a:avLst/>
              </a:prstGeom>
              <a:blipFill>
                <a:blip r:embed="rId7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文本框 77">
                <a:extLst>
                  <a:ext uri="{FF2B5EF4-FFF2-40B4-BE49-F238E27FC236}">
                    <a16:creationId xmlns:a16="http://schemas.microsoft.com/office/drawing/2014/main" id="{6165A5AF-1F55-4761-9110-FCBDCA25F50B}"/>
                  </a:ext>
                </a:extLst>
              </p:cNvPr>
              <p:cNvSpPr txBox="1"/>
              <p:nvPr/>
            </p:nvSpPr>
            <p:spPr>
              <a:xfrm>
                <a:off x="421424" y="5879540"/>
                <a:ext cx="3921463" cy="421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Here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p>
                        <m:d>
                          <m:d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p>
                        <m:d>
                          <m:d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d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,…,</m:t>
                    </m:r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p>
                        <m:d>
                          <m:d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d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zh-CN" alt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8" name="文本框 77">
                <a:extLst>
                  <a:ext uri="{FF2B5EF4-FFF2-40B4-BE49-F238E27FC236}">
                    <a16:creationId xmlns:a16="http://schemas.microsoft.com/office/drawing/2014/main" id="{6165A5AF-1F55-4761-9110-FCBDCA25F5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424" y="5879540"/>
                <a:ext cx="3921463" cy="421013"/>
              </a:xfrm>
              <a:prstGeom prst="rect">
                <a:avLst/>
              </a:prstGeom>
              <a:blipFill>
                <a:blip r:embed="rId8"/>
                <a:stretch>
                  <a:fillRect l="-1555" t="-1429" b="-242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8087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Stacking Blocks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40E8D01-40A2-4DD8-AE3B-A96ED9AFF3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0847" y="2126999"/>
            <a:ext cx="3019425" cy="3819525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32C0ED56-A4B2-4102-A2D4-0CC996F40DA2}"/>
              </a:ext>
            </a:extLst>
          </p:cNvPr>
          <p:cNvSpPr txBox="1"/>
          <p:nvPr/>
        </p:nvSpPr>
        <p:spPr>
          <a:xfrm>
            <a:off x="5749437" y="6026518"/>
            <a:ext cx="301942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illustration of the DSN architecture (Deng, He and Gao 2013)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374398CF-F4A5-462B-BD22-ED0EDF74D936}"/>
              </a:ext>
            </a:extLst>
          </p:cNvPr>
          <p:cNvGrpSpPr/>
          <p:nvPr/>
        </p:nvGrpSpPr>
        <p:grpSpPr>
          <a:xfrm>
            <a:off x="283727" y="1143457"/>
            <a:ext cx="4969854" cy="3926131"/>
            <a:chOff x="375137" y="1412631"/>
            <a:chExt cx="4969854" cy="3926131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" name="文本框 5">
                  <a:extLst>
                    <a:ext uri="{FF2B5EF4-FFF2-40B4-BE49-F238E27FC236}">
                      <a16:creationId xmlns:a16="http://schemas.microsoft.com/office/drawing/2014/main" id="{1209A029-371F-4055-A217-547DED5D0719}"/>
                    </a:ext>
                  </a:extLst>
                </p:cNvPr>
                <p:cNvSpPr txBox="1"/>
                <p:nvPr/>
              </p:nvSpPr>
              <p:spPr>
                <a:xfrm>
                  <a:off x="375138" y="1412631"/>
                  <a:ext cx="4969853" cy="7207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/>
                  <a:r>
                    <a:rPr lang="en-US" altLang="zh-CN" sz="2000" dirty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Denote the </a:t>
                  </a:r>
                  <a14:m>
                    <m:oMath xmlns:m="http://schemas.openxmlformats.org/officeDocument/2006/math"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𝑖</m:t>
                      </m:r>
                    </m:oMath>
                  </a14:m>
                  <a:r>
                    <a:rPr lang="en-US" altLang="zh-CN" sz="2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-</a:t>
                  </a:r>
                  <a:r>
                    <a:rPr lang="en-US" altLang="zh-CN" sz="2000" dirty="0" err="1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th</a:t>
                  </a:r>
                  <a:r>
                    <a:rPr lang="en-US" altLang="zh-CN" sz="2000" dirty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base-SVM in the layer </a:t>
                  </a:r>
                  <a14:m>
                    <m:oMath xmlns:m="http://schemas.openxmlformats.org/officeDocument/2006/math"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𝑙</m:t>
                      </m:r>
                    </m:oMath>
                  </a14:m>
                  <a:r>
                    <a:rPr lang="en-US" altLang="zh-CN" sz="2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000" dirty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as</a:t>
                  </a:r>
                  <a:r>
                    <a:rPr lang="en-US" altLang="zh-CN" sz="2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𝑠𝑣𝑚</m:t>
                      </m:r>
                      <m:d>
                        <m:dPr>
                          <m:ctrl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d>
                    </m:oMath>
                  </a14:m>
                  <a:r>
                    <a:rPr lang="en-US" altLang="zh-CN" sz="2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</a:t>
                  </a:r>
                  <a:r>
                    <a:rPr lang="en-US" altLang="zh-CN" sz="2000" dirty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its output         .</a:t>
                  </a:r>
                  <a:endParaRPr lang="zh-CN" altLang="en-US" sz="2000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6" name="文本框 5">
                  <a:extLst>
                    <a:ext uri="{FF2B5EF4-FFF2-40B4-BE49-F238E27FC236}">
                      <a16:creationId xmlns:a16="http://schemas.microsoft.com/office/drawing/2014/main" id="{1209A029-371F-4055-A217-547DED5D071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5138" y="1412631"/>
                  <a:ext cx="4969853" cy="720710"/>
                </a:xfrm>
                <a:prstGeom prst="rect">
                  <a:avLst/>
                </a:prstGeom>
                <a:blipFill>
                  <a:blip r:embed="rId3"/>
                  <a:stretch>
                    <a:fillRect l="-1350" t="-5085" r="-1227" b="-12712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C5278D8C-87D0-4161-9F4E-DEFBCECCCB7B}"/>
                </a:ext>
              </a:extLst>
            </p:cNvPr>
            <p:cNvSpPr txBox="1"/>
            <p:nvPr/>
          </p:nvSpPr>
          <p:spPr>
            <a:xfrm>
              <a:off x="375138" y="2286258"/>
              <a:ext cx="496985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zh-CN" sz="2000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SVM Blocks are stacked according to Deep Stacking Network.</a:t>
              </a: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文本框 7">
                  <a:extLst>
                    <a:ext uri="{FF2B5EF4-FFF2-40B4-BE49-F238E27FC236}">
                      <a16:creationId xmlns:a16="http://schemas.microsoft.com/office/drawing/2014/main" id="{64A9749F-6D53-420B-A680-D5BD684A43C4}"/>
                    </a:ext>
                  </a:extLst>
                </p:cNvPr>
                <p:cNvSpPr txBox="1"/>
                <p:nvPr/>
              </p:nvSpPr>
              <p:spPr>
                <a:xfrm>
                  <a:off x="375137" y="3147061"/>
                  <a:ext cx="4969853" cy="7078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/>
                  <a:r>
                    <a:rPr lang="en-US" altLang="zh-CN" sz="2000" dirty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The input of layer </a:t>
                  </a:r>
                  <a14:m>
                    <m:oMath xmlns:m="http://schemas.openxmlformats.org/officeDocument/2006/math">
                      <m:r>
                        <a:rPr lang="en-US" altLang="zh-CN" sz="2000" i="1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US" altLang="zh-CN" sz="2000" b="0" i="0" smtClean="0">
                          <a:latin typeface="Cambria Math" panose="02040503050406030204" pitchFamily="18" charset="0"/>
                        </a:rPr>
                        <m:t>+1</m:t>
                      </m:r>
                    </m:oMath>
                  </a14:m>
                  <a:r>
                    <a:rPr lang="en-US" altLang="zh-CN" sz="2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US" altLang="zh-CN" sz="2000" dirty="0">
                      <a:solidFill>
                        <a:srgbClr val="00206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is the joint of raw inputs and the output of layer</a:t>
                  </a:r>
                  <a:r>
                    <a:rPr lang="en-US" altLang="zh-CN" sz="2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altLang="zh-CN" sz="2000" i="1">
                          <a:latin typeface="Cambria Math" panose="02040503050406030204" pitchFamily="18" charset="0"/>
                        </a:rPr>
                        <m:t>𝑙</m:t>
                      </m:r>
                    </m:oMath>
                  </a14:m>
                  <a:r>
                    <a:rPr lang="en-US" altLang="zh-CN" sz="2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i.e. </a:t>
                  </a:r>
                </a:p>
              </p:txBody>
            </p:sp>
          </mc:Choice>
          <mc:Fallback>
            <p:sp>
              <p:nvSpPr>
                <p:cNvPr id="8" name="文本框 7">
                  <a:extLst>
                    <a:ext uri="{FF2B5EF4-FFF2-40B4-BE49-F238E27FC236}">
                      <a16:creationId xmlns:a16="http://schemas.microsoft.com/office/drawing/2014/main" id="{64A9749F-6D53-420B-A680-D5BD684A43C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5137" y="3147061"/>
                  <a:ext cx="4969853" cy="707886"/>
                </a:xfrm>
                <a:prstGeom prst="rect">
                  <a:avLst/>
                </a:prstGeom>
                <a:blipFill>
                  <a:blip r:embed="rId4"/>
                  <a:stretch>
                    <a:fillRect l="-1350" t="-4310" r="-1227" b="-14655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B026BA53-642B-435A-93A5-2663C72E4B6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3880" y="4401326"/>
              <a:ext cx="4502244" cy="93743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3276EAFF-E602-46E0-AFCC-BB4CEF333C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35306" y="1807590"/>
              <a:ext cx="506241" cy="295307"/>
            </a:xfrm>
            <a:prstGeom prst="rect">
              <a:avLst/>
            </a:prstGeom>
          </p:spPr>
        </p:pic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0FAF7AC8-C62D-4C87-B4FA-F3D71DB2EEAB}"/>
              </a:ext>
            </a:extLst>
          </p:cNvPr>
          <p:cNvGrpSpPr/>
          <p:nvPr/>
        </p:nvGrpSpPr>
        <p:grpSpPr>
          <a:xfrm>
            <a:off x="5572531" y="870287"/>
            <a:ext cx="2199870" cy="1772712"/>
            <a:chOff x="5540632" y="2142099"/>
            <a:chExt cx="3860983" cy="3276153"/>
          </a:xfrm>
        </p:grpSpPr>
        <p:sp>
          <p:nvSpPr>
            <p:cNvPr id="16" name="对话气泡: 矩形 15">
              <a:extLst>
                <a:ext uri="{FF2B5EF4-FFF2-40B4-BE49-F238E27FC236}">
                  <a16:creationId xmlns:a16="http://schemas.microsoft.com/office/drawing/2014/main" id="{A3931A15-748C-44CE-88EF-618E1A02B101}"/>
                </a:ext>
              </a:extLst>
            </p:cNvPr>
            <p:cNvSpPr/>
            <p:nvPr/>
          </p:nvSpPr>
          <p:spPr>
            <a:xfrm>
              <a:off x="5540632" y="2142099"/>
              <a:ext cx="3860983" cy="3128316"/>
            </a:xfrm>
            <a:prstGeom prst="wedgeRectCallout">
              <a:avLst>
                <a:gd name="adj1" fmla="val 53471"/>
                <a:gd name="adj2" fmla="val 63601"/>
              </a:avLst>
            </a:prstGeom>
            <a:solidFill>
              <a:schemeClr val="bg1"/>
            </a:solidFill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8A1ED7C2-C4D4-4526-B4BF-CAB05B351A7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8717" y="2212408"/>
              <a:ext cx="3563926" cy="2608794"/>
            </a:xfrm>
            <a:prstGeom prst="rect">
              <a:avLst/>
            </a:prstGeom>
          </p:spPr>
        </p:pic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621CE005-86AE-47A3-AB80-D45721DA0F6F}"/>
                </a:ext>
              </a:extLst>
            </p:cNvPr>
            <p:cNvSpPr/>
            <p:nvPr/>
          </p:nvSpPr>
          <p:spPr>
            <a:xfrm>
              <a:off x="6898564" y="4735689"/>
              <a:ext cx="1083731" cy="6825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dirty="0"/>
                <a:t>SVM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2247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ED2D2ECA-3DFA-4580-99D7-F357582919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700" y="1582402"/>
            <a:ext cx="5695950" cy="174307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Block Training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003460"/>
            <a:ext cx="7886700" cy="5273449"/>
          </a:xfrm>
        </p:spPr>
        <p:txBody>
          <a:bodyPr/>
          <a:lstStyle/>
          <a:p>
            <a:r>
              <a:rPr lang="en-US" altLang="zh-CN" dirty="0"/>
              <a:t>The objective function</a:t>
            </a:r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 err="1"/>
              <a:t>Efron</a:t>
            </a:r>
            <a:r>
              <a:rPr lang="en-US" altLang="zh-CN" dirty="0"/>
              <a:t> bootstrap (</a:t>
            </a:r>
            <a:r>
              <a:rPr lang="en-US" altLang="zh-CN" dirty="0" err="1"/>
              <a:t>Efron</a:t>
            </a:r>
            <a:r>
              <a:rPr lang="en-US" altLang="zh-CN" dirty="0"/>
              <a:t> and </a:t>
            </a:r>
            <a:r>
              <a:rPr lang="en-US" altLang="zh-CN" dirty="0" err="1"/>
              <a:t>Tibshirani</a:t>
            </a:r>
            <a:r>
              <a:rPr lang="en-US" altLang="zh-CN" dirty="0"/>
              <a:t> 1994) to increase the diversity of base-SVMs.</a:t>
            </a:r>
          </a:p>
        </p:txBody>
      </p:sp>
      <p:sp>
        <p:nvSpPr>
          <p:cNvPr id="19" name="矩形 18"/>
          <p:cNvSpPr/>
          <p:nvPr/>
        </p:nvSpPr>
        <p:spPr>
          <a:xfrm>
            <a:off x="3570850" y="2485076"/>
            <a:ext cx="767543" cy="601911"/>
          </a:xfrm>
          <a:prstGeom prst="rect">
            <a:avLst/>
          </a:prstGeom>
          <a:noFill/>
          <a:ln w="5715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直接箭头连接符 21"/>
          <p:cNvCxnSpPr>
            <a:cxnSpLocks/>
            <a:endCxn id="19" idx="2"/>
          </p:cNvCxnSpPr>
          <p:nvPr/>
        </p:nvCxnSpPr>
        <p:spPr>
          <a:xfrm flipH="1" flipV="1">
            <a:off x="3954622" y="3086987"/>
            <a:ext cx="383771" cy="60191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>
            <a:extLst>
              <a:ext uri="{FF2B5EF4-FFF2-40B4-BE49-F238E27FC236}">
                <a16:creationId xmlns:a16="http://schemas.microsoft.com/office/drawing/2014/main" id="{95696AF4-BB71-43A3-81B1-435E915C01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9793" y="3795409"/>
            <a:ext cx="3276600" cy="33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530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9AF22E63-E303-405E-ACB7-8C0A4E2223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2094" y="5425393"/>
            <a:ext cx="4533534" cy="92304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dirty="0"/>
              <a:t>Fine Tuning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03514"/>
            <a:ext cx="7886700" cy="5756366"/>
          </a:xfrm>
        </p:spPr>
        <p:txBody>
          <a:bodyPr>
            <a:normAutofit/>
          </a:bodyPr>
          <a:lstStyle/>
          <a:p>
            <a:r>
              <a:rPr lang="en-US" altLang="zh-CN" b="1" dirty="0"/>
              <a:t>BLT: </a:t>
            </a:r>
            <a:r>
              <a:rPr lang="en-US" altLang="zh-CN" dirty="0"/>
              <a:t>BP-like layered Tuning</a:t>
            </a:r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pPr marL="457200" lvl="1" indent="0">
              <a:buNone/>
            </a:pPr>
            <a:endParaRPr lang="en-US" altLang="zh-CN" dirty="0"/>
          </a:p>
          <a:p>
            <a:r>
              <a:rPr lang="en-US" altLang="zh-CN" b="1" dirty="0"/>
              <a:t>Virtual label</a:t>
            </a:r>
          </a:p>
          <a:p>
            <a:endParaRPr lang="zh-CN" altLang="en-US" b="1" dirty="0"/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E68D1DC9-27D6-4E7A-A212-FC991C8411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2564" y="1529557"/>
            <a:ext cx="5178871" cy="3628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885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Objective function in fine tuning </a:t>
            </a:r>
            <a:endParaRPr lang="zh-CN" altLang="en-US" dirty="0"/>
          </a:p>
        </p:txBody>
      </p:sp>
      <p:sp>
        <p:nvSpPr>
          <p:cNvPr id="12" name="内容占位符 11">
            <a:extLst>
              <a:ext uri="{FF2B5EF4-FFF2-40B4-BE49-F238E27FC236}">
                <a16:creationId xmlns:a16="http://schemas.microsoft.com/office/drawing/2014/main" id="{B9522C88-3655-489B-B273-C43F3F481A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449" y="1268523"/>
            <a:ext cx="3749920" cy="5273449"/>
          </a:xfrm>
        </p:spPr>
        <p:txBody>
          <a:bodyPr/>
          <a:lstStyle/>
          <a:p>
            <a:pPr algn="just"/>
            <a:r>
              <a:rPr lang="en-US" altLang="zh-CN" sz="2000" b="1" dirty="0"/>
              <a:t>SVM&amp;SVR: </a:t>
            </a:r>
            <a:r>
              <a:rPr lang="en-US" altLang="zh-CN" sz="2000" dirty="0"/>
              <a:t>virtual labels are not  guaranteed to be in {-1, 1}. It is still a convex optimization problem.</a:t>
            </a:r>
          </a:p>
          <a:p>
            <a:pPr algn="just"/>
            <a:endParaRPr lang="en-US" altLang="zh-CN" sz="2000" dirty="0"/>
          </a:p>
          <a:p>
            <a:pPr algn="just"/>
            <a:endParaRPr lang="en-US" altLang="zh-CN" sz="2000" dirty="0"/>
          </a:p>
          <a:p>
            <a:pPr algn="just"/>
            <a:r>
              <a:rPr lang="en-US" altLang="zh-CN" sz="2000" dirty="0"/>
              <a:t>Recursively calculate the partial derivative.</a:t>
            </a:r>
          </a:p>
          <a:p>
            <a:pPr algn="just"/>
            <a:endParaRPr lang="en-US" altLang="zh-CN" dirty="0"/>
          </a:p>
          <a:p>
            <a:pPr algn="just"/>
            <a:endParaRPr lang="en-US" altLang="zh-CN" dirty="0"/>
          </a:p>
          <a:p>
            <a:pPr algn="just"/>
            <a:endParaRPr lang="en-US" altLang="zh-CN" dirty="0"/>
          </a:p>
          <a:p>
            <a:pPr algn="just"/>
            <a:endParaRPr lang="zh-CN" altLang="en-US" sz="2400" dirty="0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5509405E-9630-4647-8972-62BAD92371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4991" y="1268523"/>
            <a:ext cx="4313177" cy="203152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AB3AA736-A031-48B2-B1DB-8335F106DE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4991" y="4042629"/>
            <a:ext cx="3661742" cy="132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0861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803</TotalTime>
  <Words>943</Words>
  <Application>Microsoft Office PowerPoint</Application>
  <PresentationFormat>全屏显示(4:3)</PresentationFormat>
  <Paragraphs>139</Paragraphs>
  <Slides>16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4" baseType="lpstr">
      <vt:lpstr>宋体</vt:lpstr>
      <vt:lpstr>微软雅黑</vt:lpstr>
      <vt:lpstr>Arial</vt:lpstr>
      <vt:lpstr>Calibri</vt:lpstr>
      <vt:lpstr>Cambria Math</vt:lpstr>
      <vt:lpstr>Times New Roman</vt:lpstr>
      <vt:lpstr>Wingdings</vt:lpstr>
      <vt:lpstr>Office 主题</vt:lpstr>
      <vt:lpstr>SVM-based Deep Stacking Networks</vt:lpstr>
      <vt:lpstr>Motivation: How to build a deep network?</vt:lpstr>
      <vt:lpstr>Related Works</vt:lpstr>
      <vt:lpstr>Support Vector Machine</vt:lpstr>
      <vt:lpstr>SVM-DSN Block</vt:lpstr>
      <vt:lpstr>Stacking Blocks</vt:lpstr>
      <vt:lpstr>Block Training</vt:lpstr>
      <vt:lpstr>Fine Tuning</vt:lpstr>
      <vt:lpstr>Objective function in fine tuning </vt:lpstr>
      <vt:lpstr>Model Properties</vt:lpstr>
      <vt:lpstr>Model Properties</vt:lpstr>
      <vt:lpstr>Model Properties</vt:lpstr>
      <vt:lpstr>Experiments</vt:lpstr>
      <vt:lpstr>Experiments</vt:lpstr>
      <vt:lpstr>Conclusions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JimmyW</dc:creator>
  <cp:lastModifiedBy>Jimmy</cp:lastModifiedBy>
  <cp:revision>324</cp:revision>
  <dcterms:created xsi:type="dcterms:W3CDTF">2017-01-30T11:34:41Z</dcterms:created>
  <dcterms:modified xsi:type="dcterms:W3CDTF">2018-11-12T16:18:48Z</dcterms:modified>
</cp:coreProperties>
</file>